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50" r:id="rId2"/>
    <p:sldId id="268" r:id="rId3"/>
    <p:sldId id="270" r:id="rId4"/>
    <p:sldId id="271" r:id="rId5"/>
    <p:sldId id="272" r:id="rId6"/>
    <p:sldId id="277" r:id="rId7"/>
    <p:sldId id="275" r:id="rId8"/>
    <p:sldId id="273" r:id="rId9"/>
    <p:sldId id="274" r:id="rId10"/>
    <p:sldId id="269" r:id="rId11"/>
    <p:sldId id="331" r:id="rId12"/>
    <p:sldId id="258" r:id="rId13"/>
    <p:sldId id="259" r:id="rId14"/>
    <p:sldId id="260" r:id="rId15"/>
    <p:sldId id="265" r:id="rId16"/>
    <p:sldId id="345" r:id="rId17"/>
    <p:sldId id="346" r:id="rId18"/>
    <p:sldId id="347" r:id="rId19"/>
    <p:sldId id="348" r:id="rId20"/>
    <p:sldId id="333" r:id="rId21"/>
    <p:sldId id="332" r:id="rId22"/>
    <p:sldId id="334" r:id="rId23"/>
    <p:sldId id="338" r:id="rId24"/>
    <p:sldId id="335" r:id="rId25"/>
    <p:sldId id="337" r:id="rId26"/>
    <p:sldId id="336" r:id="rId27"/>
    <p:sldId id="349" r:id="rId28"/>
    <p:sldId id="308" r:id="rId29"/>
    <p:sldId id="283" r:id="rId30"/>
    <p:sldId id="306" r:id="rId31"/>
    <p:sldId id="302" r:id="rId32"/>
    <p:sldId id="303" r:id="rId33"/>
    <p:sldId id="304" r:id="rId34"/>
    <p:sldId id="305" r:id="rId35"/>
    <p:sldId id="301" r:id="rId36"/>
    <p:sldId id="307" r:id="rId37"/>
    <p:sldId id="322" r:id="rId38"/>
    <p:sldId id="343" r:id="rId39"/>
    <p:sldId id="344" r:id="rId40"/>
    <p:sldId id="312" r:id="rId41"/>
    <p:sldId id="313" r:id="rId42"/>
    <p:sldId id="315" r:id="rId43"/>
    <p:sldId id="316" r:id="rId44"/>
    <p:sldId id="317" r:id="rId45"/>
    <p:sldId id="314" r:id="rId46"/>
    <p:sldId id="324" r:id="rId47"/>
    <p:sldId id="329" r:id="rId48"/>
    <p:sldId id="330" r:id="rId49"/>
    <p:sldId id="328" r:id="rId50"/>
    <p:sldId id="325" r:id="rId51"/>
    <p:sldId id="326" r:id="rId52"/>
    <p:sldId id="321" r:id="rId53"/>
    <p:sldId id="299" r:id="rId54"/>
    <p:sldId id="300" r:id="rId55"/>
    <p:sldId id="320" r:id="rId56"/>
    <p:sldId id="309" r:id="rId57"/>
    <p:sldId id="266" r:id="rId58"/>
    <p:sldId id="280" r:id="rId59"/>
    <p:sldId id="281" r:id="rId60"/>
    <p:sldId id="282" r:id="rId61"/>
    <p:sldId id="284" r:id="rId62"/>
    <p:sldId id="285" r:id="rId63"/>
    <p:sldId id="286" r:id="rId64"/>
    <p:sldId id="288" r:id="rId65"/>
    <p:sldId id="287" r:id="rId66"/>
    <p:sldId id="261" r:id="rId67"/>
    <p:sldId id="279" r:id="rId68"/>
    <p:sldId id="278" r:id="rId69"/>
    <p:sldId id="262" r:id="rId70"/>
    <p:sldId id="289" r:id="rId71"/>
    <p:sldId id="290" r:id="rId72"/>
    <p:sldId id="291" r:id="rId73"/>
    <p:sldId id="294" r:id="rId74"/>
    <p:sldId id="293" r:id="rId75"/>
    <p:sldId id="295" r:id="rId76"/>
    <p:sldId id="297" r:id="rId77"/>
    <p:sldId id="263" r:id="rId78"/>
    <p:sldId id="292" r:id="rId79"/>
    <p:sldId id="264" r:id="rId80"/>
    <p:sldId id="267" r:id="rId81"/>
    <p:sldId id="310" r:id="rId82"/>
    <p:sldId id="318" r:id="rId83"/>
    <p:sldId id="351" r:id="rId84"/>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1224" y="4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C8F17848-32EC-45C2-B37A-3B54DCBDA639}" type="datetimeFigureOut">
              <a:rPr lang="zh-TW" altLang="en-US" smtClean="0"/>
              <a:t>2019/11/8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3104955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8F17848-32EC-45C2-B37A-3B54DCBDA639}" type="datetimeFigureOut">
              <a:rPr lang="zh-TW" altLang="en-US" smtClean="0"/>
              <a:t>2019/11/8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3742516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8F17848-32EC-45C2-B37A-3B54DCBDA639}" type="datetimeFigureOut">
              <a:rPr lang="zh-TW" altLang="en-US" smtClean="0"/>
              <a:t>2019/11/8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251123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8F17848-32EC-45C2-B37A-3B54DCBDA639}" type="datetimeFigureOut">
              <a:rPr lang="zh-TW" altLang="en-US" smtClean="0"/>
              <a:t>2019/11/8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631582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C8F17848-32EC-45C2-B37A-3B54DCBDA639}" type="datetimeFigureOut">
              <a:rPr lang="zh-TW" altLang="en-US" smtClean="0"/>
              <a:t>2019/11/8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2839361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C8F17848-32EC-45C2-B37A-3B54DCBDA639}" type="datetimeFigureOut">
              <a:rPr lang="zh-TW" altLang="en-US" smtClean="0"/>
              <a:t>2019/11/8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3956501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C8F17848-32EC-45C2-B37A-3B54DCBDA639}" type="datetimeFigureOut">
              <a:rPr lang="zh-TW" altLang="en-US" smtClean="0"/>
              <a:t>2019/11/8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1340579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C8F17848-32EC-45C2-B37A-3B54DCBDA639}" type="datetimeFigureOut">
              <a:rPr lang="zh-TW" altLang="en-US" smtClean="0"/>
              <a:t>2019/11/8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2573953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F17848-32EC-45C2-B37A-3B54DCBDA639}" type="datetimeFigureOut">
              <a:rPr lang="zh-TW" altLang="en-US" smtClean="0"/>
              <a:t>2019/11/8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2320149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C8F17848-32EC-45C2-B37A-3B54DCBDA639}" type="datetimeFigureOut">
              <a:rPr lang="zh-TW" altLang="en-US" smtClean="0"/>
              <a:t>2019/11/8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427156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C8F17848-32EC-45C2-B37A-3B54DCBDA639}" type="datetimeFigureOut">
              <a:rPr lang="zh-TW" altLang="en-US" smtClean="0"/>
              <a:t>2019/11/8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3215945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F17848-32EC-45C2-B37A-3B54DCBDA639}" type="datetimeFigureOut">
              <a:rPr lang="zh-TW" altLang="en-US" smtClean="0"/>
              <a:t>2019/11/8</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14790703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kaggle.com/thomasnelson/working-with-dna-sequence-data-for-ml" TargetMode="Externa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1726"/>
            <a:ext cx="9144000" cy="523220"/>
          </a:xfrm>
          <a:prstGeom prst="rect">
            <a:avLst/>
          </a:prstGeom>
          <a:solidFill>
            <a:schemeClr val="accent1">
              <a:lumMod val="20000"/>
              <a:lumOff val="80000"/>
            </a:schemeClr>
          </a:solidFill>
          <a:ln>
            <a:noFill/>
          </a:ln>
        </p:spPr>
        <p:txBody>
          <a:bodyPr wrap="square">
            <a:spAutoFit/>
          </a:bodyPr>
          <a:lstStyle/>
          <a:p>
            <a:r>
              <a:rPr lang="zh-TW" altLang="en-US" sz="2800" b="1" dirty="0" smtClean="0">
                <a:effectLst>
                  <a:outerShdw blurRad="38100" dist="38100" dir="2700000" algn="tl">
                    <a:srgbClr val="000000">
                      <a:alpha val="43137"/>
                    </a:srgbClr>
                  </a:outerShdw>
                </a:effectLst>
              </a:rPr>
              <a:t>經濟部工業局</a:t>
            </a:r>
            <a:r>
              <a:rPr lang="en-US" altLang="zh-TW" sz="2800" b="1" dirty="0" smtClean="0">
                <a:effectLst>
                  <a:outerShdw blurRad="38100" dist="38100" dir="2700000" algn="tl">
                    <a:srgbClr val="000000">
                      <a:alpha val="43137"/>
                    </a:srgbClr>
                  </a:outerShdw>
                </a:effectLst>
              </a:rPr>
              <a:t>108</a:t>
            </a:r>
            <a:r>
              <a:rPr lang="zh-TW" altLang="en-US" sz="2800" b="1" dirty="0" smtClean="0">
                <a:effectLst>
                  <a:outerShdw blurRad="38100" dist="38100" dir="2700000" algn="tl">
                    <a:srgbClr val="000000">
                      <a:alpha val="43137"/>
                    </a:srgbClr>
                  </a:outerShdw>
                </a:effectLst>
              </a:rPr>
              <a:t>年度「</a:t>
            </a:r>
            <a:r>
              <a:rPr lang="en-US" altLang="zh-TW" sz="2800" b="1" dirty="0" smtClean="0">
                <a:effectLst>
                  <a:outerShdw blurRad="38100" dist="38100" dir="2700000" algn="tl">
                    <a:srgbClr val="000000">
                      <a:alpha val="43137"/>
                    </a:srgbClr>
                  </a:outerShdw>
                </a:effectLst>
              </a:rPr>
              <a:t>AI </a:t>
            </a:r>
            <a:r>
              <a:rPr lang="zh-TW" altLang="en-US" sz="2800" b="1" dirty="0" smtClean="0">
                <a:effectLst>
                  <a:outerShdw blurRad="38100" dist="38100" dir="2700000" algn="tl">
                    <a:srgbClr val="000000">
                      <a:alpha val="43137"/>
                    </a:srgbClr>
                  </a:outerShdw>
                </a:effectLst>
              </a:rPr>
              <a:t>智慧應用新世代人才培育計畫」</a:t>
            </a:r>
            <a:endParaRPr lang="zh-TW" altLang="en-US" sz="2800" b="1" dirty="0">
              <a:effectLst>
                <a:outerShdw blurRad="38100" dist="38100" dir="2700000" algn="tl">
                  <a:srgbClr val="000000">
                    <a:alpha val="43137"/>
                  </a:srgbClr>
                </a:outerShdw>
              </a:effectLst>
            </a:endParaRPr>
          </a:p>
        </p:txBody>
      </p:sp>
      <p:sp>
        <p:nvSpPr>
          <p:cNvPr id="5" name="矩形 4"/>
          <p:cNvSpPr/>
          <p:nvPr/>
        </p:nvSpPr>
        <p:spPr>
          <a:xfrm>
            <a:off x="2286000" y="2717907"/>
            <a:ext cx="4572000" cy="2308324"/>
          </a:xfrm>
          <a:prstGeom prst="rect">
            <a:avLst/>
          </a:prstGeom>
        </p:spPr>
        <p:txBody>
          <a:bodyPr>
            <a:spAutoFit/>
          </a:bodyPr>
          <a:lstStyle/>
          <a:p>
            <a:r>
              <a:rPr lang="zh-TW" altLang="en-US" sz="4800" dirty="0"/>
              <a:t>遞歸神經網</a:t>
            </a:r>
            <a:r>
              <a:rPr lang="zh-TW" altLang="en-US" sz="4800" dirty="0" smtClean="0"/>
              <a:t>絡</a:t>
            </a:r>
            <a:r>
              <a:rPr lang="en-US" altLang="zh-TW" sz="4800" b="1" dirty="0" smtClean="0">
                <a:solidFill>
                  <a:srgbClr val="FF0000"/>
                </a:solidFill>
                <a:effectLst>
                  <a:outerShdw blurRad="38100" dist="38100" dir="2700000" algn="tl">
                    <a:srgbClr val="000000">
                      <a:alpha val="43137"/>
                    </a:srgbClr>
                  </a:outerShdw>
                </a:effectLst>
              </a:rPr>
              <a:t>Recurrent</a:t>
            </a:r>
          </a:p>
          <a:p>
            <a:r>
              <a:rPr lang="en-US" altLang="zh-TW" sz="4800" dirty="0" smtClean="0"/>
              <a:t>Neural Network</a:t>
            </a:r>
            <a:endParaRPr lang="zh-TW" altLang="en-US" sz="4800" dirty="0"/>
          </a:p>
        </p:txBody>
      </p:sp>
      <p:sp>
        <p:nvSpPr>
          <p:cNvPr id="6" name="矩形 5"/>
          <p:cNvSpPr/>
          <p:nvPr/>
        </p:nvSpPr>
        <p:spPr>
          <a:xfrm>
            <a:off x="586509" y="5793616"/>
            <a:ext cx="4572000" cy="646331"/>
          </a:xfrm>
          <a:prstGeom prst="rect">
            <a:avLst/>
          </a:prstGeom>
        </p:spPr>
        <p:txBody>
          <a:bodyPr>
            <a:spAutoFit/>
          </a:bodyPr>
          <a:lstStyle/>
          <a:p>
            <a:r>
              <a:rPr lang="en-US" altLang="zh-TW" dirty="0"/>
              <a:t>from </a:t>
            </a:r>
            <a:r>
              <a:rPr lang="en-US" altLang="zh-TW" dirty="0" err="1"/>
              <a:t>IPython.display</a:t>
            </a:r>
            <a:r>
              <a:rPr lang="en-US" altLang="zh-TW" dirty="0"/>
              <a:t> import </a:t>
            </a:r>
            <a:r>
              <a:rPr lang="en-US" altLang="zh-TW" dirty="0" err="1"/>
              <a:t>YouTubeVideo</a:t>
            </a:r>
            <a:endParaRPr lang="en-US" altLang="zh-TW" dirty="0"/>
          </a:p>
          <a:p>
            <a:r>
              <a:rPr lang="en-US" altLang="zh-TW" dirty="0" err="1"/>
              <a:t>YouTubeVideo</a:t>
            </a:r>
            <a:r>
              <a:rPr lang="en-US" altLang="zh-TW" dirty="0"/>
              <a:t>('m_dBwwDJ4uo')</a:t>
            </a:r>
            <a:endParaRPr lang="zh-TW" altLang="en-US" dirty="0"/>
          </a:p>
        </p:txBody>
      </p:sp>
      <p:sp>
        <p:nvSpPr>
          <p:cNvPr id="3" name="標題 2"/>
          <p:cNvSpPr>
            <a:spLocks noGrp="1"/>
          </p:cNvSpPr>
          <p:nvPr>
            <p:ph type="ctrTitle"/>
          </p:nvPr>
        </p:nvSpPr>
        <p:spPr/>
        <p:txBody>
          <a:bodyPr/>
          <a:lstStyle/>
          <a:p>
            <a:endParaRPr lang="zh-TW" altLang="en-US"/>
          </a:p>
        </p:txBody>
      </p:sp>
    </p:spTree>
    <p:extLst>
      <p:ext uri="{BB962C8B-B14F-4D97-AF65-F5344CB8AC3E}">
        <p14:creationId xmlns:p14="http://schemas.microsoft.com/office/powerpoint/2010/main" val="21961171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5105" y="1018370"/>
            <a:ext cx="7339189" cy="830997"/>
          </a:xfrm>
          <a:prstGeom prst="rect">
            <a:avLst/>
          </a:prstGeom>
        </p:spPr>
        <p:txBody>
          <a:bodyPr wrap="none">
            <a:spAutoFit/>
          </a:bodyPr>
          <a:lstStyle/>
          <a:p>
            <a:r>
              <a:rPr lang="en-US" altLang="zh-TW" sz="4800" dirty="0"/>
              <a:t>DNA Sequence Data Analysis</a:t>
            </a:r>
            <a:endParaRPr lang="zh-TW" altLang="en-US" sz="4800" dirty="0"/>
          </a:p>
        </p:txBody>
      </p:sp>
      <p:sp>
        <p:nvSpPr>
          <p:cNvPr id="3" name="矩形 2"/>
          <p:cNvSpPr/>
          <p:nvPr/>
        </p:nvSpPr>
        <p:spPr>
          <a:xfrm>
            <a:off x="841816" y="2265280"/>
            <a:ext cx="7781361" cy="646331"/>
          </a:xfrm>
          <a:prstGeom prst="rect">
            <a:avLst/>
          </a:prstGeom>
        </p:spPr>
        <p:txBody>
          <a:bodyPr wrap="none">
            <a:spAutoFit/>
          </a:bodyPr>
          <a:lstStyle/>
          <a:p>
            <a:r>
              <a:rPr lang="en-US" altLang="zh-TW" dirty="0"/>
              <a:t>Working with DNA sequence data for </a:t>
            </a:r>
            <a:r>
              <a:rPr lang="en-US" altLang="zh-TW" dirty="0" smtClean="0"/>
              <a:t>ML</a:t>
            </a:r>
          </a:p>
          <a:p>
            <a:r>
              <a:rPr lang="en-US" altLang="zh-TW" dirty="0">
                <a:hlinkClick r:id="rId2"/>
              </a:rPr>
              <a:t>https://www.kaggle.com/thomasnelson/working-with-dna-sequence-data-for-ml</a:t>
            </a:r>
            <a:endParaRPr lang="zh-TW" altLang="en-US" dirty="0"/>
          </a:p>
        </p:txBody>
      </p:sp>
      <p:pic>
        <p:nvPicPr>
          <p:cNvPr id="4" name="圖片 3"/>
          <p:cNvPicPr>
            <a:picLocks noChangeAspect="1"/>
          </p:cNvPicPr>
          <p:nvPr/>
        </p:nvPicPr>
        <p:blipFill>
          <a:blip r:embed="rId3"/>
          <a:stretch>
            <a:fillRect/>
          </a:stretch>
        </p:blipFill>
        <p:spPr>
          <a:xfrm>
            <a:off x="841816" y="3161269"/>
            <a:ext cx="2812906" cy="3258192"/>
          </a:xfrm>
          <a:prstGeom prst="rect">
            <a:avLst/>
          </a:prstGeom>
        </p:spPr>
      </p:pic>
      <p:pic>
        <p:nvPicPr>
          <p:cNvPr id="5" name="圖片 4"/>
          <p:cNvPicPr>
            <a:picLocks noChangeAspect="1"/>
          </p:cNvPicPr>
          <p:nvPr/>
        </p:nvPicPr>
        <p:blipFill>
          <a:blip r:embed="rId4"/>
          <a:stretch>
            <a:fillRect/>
          </a:stretch>
        </p:blipFill>
        <p:spPr>
          <a:xfrm>
            <a:off x="3827621" y="3537556"/>
            <a:ext cx="4795556" cy="2295503"/>
          </a:xfrm>
          <a:prstGeom prst="rect">
            <a:avLst/>
          </a:prstGeom>
        </p:spPr>
      </p:pic>
    </p:spTree>
    <p:extLst>
      <p:ext uri="{BB962C8B-B14F-4D97-AF65-F5344CB8AC3E}">
        <p14:creationId xmlns:p14="http://schemas.microsoft.com/office/powerpoint/2010/main" val="23951102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smtClean="0"/>
              <a:t>Sequence Data</a:t>
            </a:r>
          </a:p>
          <a:p>
            <a:pPr algn="ctr"/>
            <a:r>
              <a:rPr lang="zh-TW" altLang="en-US" sz="6600" dirty="0" smtClean="0"/>
              <a:t>的分析</a:t>
            </a:r>
            <a:r>
              <a:rPr lang="en-US" altLang="zh-TW" sz="6600" dirty="0" smtClean="0"/>
              <a:t>(2)</a:t>
            </a:r>
          </a:p>
          <a:p>
            <a:pPr algn="ctr"/>
            <a:r>
              <a:rPr lang="en-US" altLang="zh-TW" sz="6600" dirty="0" smtClean="0"/>
              <a:t>NLP</a:t>
            </a:r>
            <a:endParaRPr lang="zh-TW" altLang="en-US" sz="6600" dirty="0"/>
          </a:p>
        </p:txBody>
      </p:sp>
    </p:spTree>
    <p:extLst>
      <p:ext uri="{BB962C8B-B14F-4D97-AF65-F5344CB8AC3E}">
        <p14:creationId xmlns:p14="http://schemas.microsoft.com/office/powerpoint/2010/main" val="4037842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elham-khanche.github.io/blog/assets/img/RNN/Slide53.png"/>
          <p:cNvPicPr>
            <a:picLocks noChangeAspect="1" noChangeArrowheads="1"/>
          </p:cNvPicPr>
          <p:nvPr/>
        </p:nvPicPr>
        <p:blipFill rotWithShape="1">
          <a:blip r:embed="rId2">
            <a:extLst>
              <a:ext uri="{28A0092B-C50C-407E-A947-70E740481C1C}">
                <a14:useLocalDpi xmlns:a14="http://schemas.microsoft.com/office/drawing/2010/main" val="0"/>
              </a:ext>
            </a:extLst>
          </a:blip>
          <a:srcRect r="39089" b="15970"/>
          <a:stretch/>
        </p:blipFill>
        <p:spPr bwMode="auto">
          <a:xfrm>
            <a:off x="1284158" y="1528484"/>
            <a:ext cx="5569723" cy="432207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15098" y="344615"/>
            <a:ext cx="3401765" cy="923330"/>
          </a:xfrm>
          <a:prstGeom prst="rect">
            <a:avLst/>
          </a:prstGeom>
        </p:spPr>
        <p:txBody>
          <a:bodyPr wrap="none">
            <a:spAutoFit/>
          </a:bodyPr>
          <a:lstStyle/>
          <a:p>
            <a:pPr algn="ctr"/>
            <a:r>
              <a:rPr lang="en-US" altLang="zh-TW" sz="5400" dirty="0" smtClean="0"/>
              <a:t>RNN  for…..</a:t>
            </a:r>
            <a:endParaRPr lang="en-US" altLang="zh-TW" sz="5400" dirty="0"/>
          </a:p>
        </p:txBody>
      </p:sp>
      <p:sp>
        <p:nvSpPr>
          <p:cNvPr id="4" name="矩形 3"/>
          <p:cNvSpPr/>
          <p:nvPr/>
        </p:nvSpPr>
        <p:spPr>
          <a:xfrm>
            <a:off x="707752" y="5972432"/>
            <a:ext cx="6418221" cy="646331"/>
          </a:xfrm>
          <a:prstGeom prst="rect">
            <a:avLst/>
          </a:prstGeom>
        </p:spPr>
        <p:txBody>
          <a:bodyPr wrap="square">
            <a:spAutoFit/>
          </a:bodyPr>
          <a:lstStyle/>
          <a:p>
            <a:r>
              <a:rPr lang="en-US" altLang="zh-TW" dirty="0" smtClean="0"/>
              <a:t>https://brohrer.mcknote.com/zh-Hant/how_machine_learning_works/how_rnns_lstm_work.html</a:t>
            </a:r>
            <a:endParaRPr lang="zh-TW" altLang="en-US" dirty="0"/>
          </a:p>
        </p:txBody>
      </p:sp>
      <p:sp>
        <p:nvSpPr>
          <p:cNvPr id="3" name="矩形 2"/>
          <p:cNvSpPr/>
          <p:nvPr/>
        </p:nvSpPr>
        <p:spPr>
          <a:xfrm>
            <a:off x="4320746" y="483283"/>
            <a:ext cx="4572000" cy="923330"/>
          </a:xfrm>
          <a:prstGeom prst="rect">
            <a:avLst/>
          </a:prstGeom>
        </p:spPr>
        <p:txBody>
          <a:bodyPr>
            <a:spAutoFit/>
          </a:bodyPr>
          <a:lstStyle/>
          <a:p>
            <a:r>
              <a:rPr lang="zh-TW" altLang="en-US" dirty="0"/>
              <a:t>列到序列翻譯（</a:t>
            </a:r>
            <a:r>
              <a:rPr lang="en-US" altLang="zh-TW" dirty="0"/>
              <a:t>sequence to sequence translation</a:t>
            </a:r>
            <a:r>
              <a:rPr lang="zh-TW" altLang="en-US" dirty="0"/>
              <a:t>），包括將語音轉為文字或翻譯不同語言</a:t>
            </a:r>
          </a:p>
        </p:txBody>
      </p:sp>
    </p:spTree>
    <p:extLst>
      <p:ext uri="{BB962C8B-B14F-4D97-AF65-F5344CB8AC3E}">
        <p14:creationId xmlns:p14="http://schemas.microsoft.com/office/powerpoint/2010/main" val="22074003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821295"/>
          </a:xfrm>
        </p:spPr>
        <p:txBody>
          <a:bodyPr>
            <a:normAutofit/>
          </a:bodyPr>
          <a:lstStyle/>
          <a:p>
            <a:r>
              <a:rPr lang="en-US" altLang="zh-TW" b="1" dirty="0" smtClean="0">
                <a:effectLst>
                  <a:outerShdw blurRad="38100" dist="38100" dir="2700000" algn="tl">
                    <a:srgbClr val="000000">
                      <a:alpha val="43137"/>
                    </a:srgbClr>
                  </a:outerShdw>
                </a:effectLst>
              </a:rPr>
              <a:t>NLP</a:t>
            </a:r>
            <a:r>
              <a:rPr lang="zh-TW" altLang="en-US" b="1" dirty="0" smtClean="0">
                <a:effectLst>
                  <a:outerShdw blurRad="38100" dist="38100" dir="2700000" algn="tl">
                    <a:srgbClr val="000000">
                      <a:alpha val="43137"/>
                    </a:srgbClr>
                  </a:outerShdw>
                </a:effectLst>
              </a:rPr>
              <a:t> </a:t>
            </a:r>
            <a:r>
              <a:rPr lang="en-US" altLang="zh-TW" sz="2000" b="1" dirty="0" smtClean="0">
                <a:effectLst>
                  <a:outerShdw blurRad="38100" dist="38100" dir="2700000" algn="tl">
                    <a:srgbClr val="000000">
                      <a:alpha val="43137"/>
                    </a:srgbClr>
                  </a:outerShdw>
                </a:effectLst>
              </a:rPr>
              <a:t>Natural </a:t>
            </a:r>
            <a:r>
              <a:rPr lang="en-US" altLang="zh-TW" sz="2000" b="1" dirty="0">
                <a:effectLst>
                  <a:outerShdw blurRad="38100" dist="38100" dir="2700000" algn="tl">
                    <a:srgbClr val="000000">
                      <a:alpha val="43137"/>
                    </a:srgbClr>
                  </a:outerShdw>
                </a:effectLst>
              </a:rPr>
              <a:t>Language </a:t>
            </a:r>
            <a:r>
              <a:rPr lang="en-US" altLang="zh-TW" sz="2000" b="1" dirty="0" smtClean="0">
                <a:effectLst>
                  <a:outerShdw blurRad="38100" dist="38100" dir="2700000" algn="tl">
                    <a:srgbClr val="000000">
                      <a:alpha val="43137"/>
                    </a:srgbClr>
                  </a:outerShdw>
                </a:effectLst>
              </a:rPr>
              <a:t>Processing</a:t>
            </a:r>
            <a:r>
              <a:rPr lang="zh-TW" altLang="en-US" sz="2000" b="1" dirty="0" smtClean="0">
                <a:effectLst>
                  <a:outerShdw blurRad="38100" dist="38100" dir="2700000" algn="tl">
                    <a:srgbClr val="000000">
                      <a:alpha val="43137"/>
                    </a:srgbClr>
                  </a:outerShdw>
                </a:effectLst>
              </a:rPr>
              <a:t> </a:t>
            </a:r>
            <a:r>
              <a:rPr lang="zh-TW" altLang="en-US" sz="3200" b="1" dirty="0" smtClean="0">
                <a:effectLst>
                  <a:outerShdw blurRad="38100" dist="38100" dir="2700000" algn="tl">
                    <a:srgbClr val="000000">
                      <a:alpha val="43137"/>
                    </a:srgbClr>
                  </a:outerShdw>
                </a:effectLst>
              </a:rPr>
              <a:t>自然語言處理</a:t>
            </a:r>
            <a:endParaRPr lang="zh-TW" altLang="en-US" sz="3200" dirty="0"/>
          </a:p>
        </p:txBody>
      </p:sp>
      <p:sp>
        <p:nvSpPr>
          <p:cNvPr id="3" name="內容版面配置區 2"/>
          <p:cNvSpPr>
            <a:spLocks noGrp="1"/>
          </p:cNvSpPr>
          <p:nvPr>
            <p:ph idx="1"/>
          </p:nvPr>
        </p:nvSpPr>
        <p:spPr>
          <a:xfrm>
            <a:off x="628650" y="1594792"/>
            <a:ext cx="7886700" cy="4351338"/>
          </a:xfrm>
        </p:spPr>
        <p:txBody>
          <a:bodyPr/>
          <a:lstStyle/>
          <a:p>
            <a:r>
              <a:rPr lang="zh-TW" altLang="en-US" dirty="0"/>
              <a:t>自然語言處理</a:t>
            </a:r>
            <a:r>
              <a:rPr lang="zh-TW" altLang="en-US" dirty="0" smtClean="0"/>
              <a:t>（</a:t>
            </a:r>
            <a:r>
              <a:rPr lang="en-US" altLang="zh-TW" dirty="0" smtClean="0"/>
              <a:t>Natural </a:t>
            </a:r>
            <a:r>
              <a:rPr lang="en-US" altLang="zh-TW" dirty="0"/>
              <a:t>Language Processing</a:t>
            </a:r>
            <a:r>
              <a:rPr lang="zh-TW" altLang="en-US" dirty="0" smtClean="0"/>
              <a:t>，</a:t>
            </a:r>
            <a:r>
              <a:rPr lang="en-US" altLang="zh-TW" dirty="0" smtClean="0"/>
              <a:t>NLP</a:t>
            </a:r>
            <a:r>
              <a:rPr lang="zh-TW" altLang="en-US" dirty="0"/>
              <a:t>）是人工智慧和語言學領域的分支學科</a:t>
            </a:r>
            <a:r>
              <a:rPr lang="zh-TW" altLang="en-US" dirty="0" smtClean="0"/>
              <a:t>。</a:t>
            </a:r>
            <a:endParaRPr lang="en-US" altLang="zh-TW" dirty="0" smtClean="0"/>
          </a:p>
          <a:p>
            <a:r>
              <a:rPr lang="zh-TW" altLang="en-US" dirty="0" smtClean="0"/>
              <a:t>此</a:t>
            </a:r>
            <a:r>
              <a:rPr lang="zh-TW" altLang="en-US" dirty="0"/>
              <a:t>領域探討如何處理及運用自然語言；自然語言處理包括多方面和步驟，基本有認知、理解、生成等部分</a:t>
            </a:r>
            <a:r>
              <a:rPr lang="zh-TW" altLang="en-US" dirty="0" smtClean="0"/>
              <a:t>。</a:t>
            </a:r>
            <a:endParaRPr lang="zh-TW" altLang="en-US" dirty="0"/>
          </a:p>
          <a:p>
            <a:r>
              <a:rPr lang="zh-TW" altLang="en-US" dirty="0"/>
              <a:t>自然語言認知和理解是讓電腦把輸入的語言變成有意思的符號和關係，然後根據目的再處理。</a:t>
            </a:r>
            <a:r>
              <a:rPr lang="zh-TW" altLang="en-US" b="1" dirty="0"/>
              <a:t>自然語言生成系統</a:t>
            </a:r>
            <a:r>
              <a:rPr lang="zh-TW" altLang="en-US" dirty="0"/>
              <a:t>則是把電腦資料轉化為自然語言。</a:t>
            </a:r>
          </a:p>
        </p:txBody>
      </p:sp>
      <p:sp>
        <p:nvSpPr>
          <p:cNvPr id="4" name="矩形 3"/>
          <p:cNvSpPr/>
          <p:nvPr/>
        </p:nvSpPr>
        <p:spPr>
          <a:xfrm>
            <a:off x="694553" y="1001755"/>
            <a:ext cx="4572000" cy="369332"/>
          </a:xfrm>
          <a:prstGeom prst="rect">
            <a:avLst/>
          </a:prstGeom>
        </p:spPr>
        <p:txBody>
          <a:bodyPr>
            <a:spAutoFit/>
          </a:bodyPr>
          <a:lstStyle/>
          <a:p>
            <a:r>
              <a:rPr lang="en-US" altLang="zh-TW" dirty="0" smtClean="0"/>
              <a:t>https://zh.wikipedia.org/wiki/</a:t>
            </a:r>
            <a:r>
              <a:rPr lang="zh-TW" altLang="en-US" dirty="0" smtClean="0"/>
              <a:t>自然語言處理</a:t>
            </a:r>
            <a:endParaRPr lang="zh-TW" altLang="en-US" dirty="0"/>
          </a:p>
        </p:txBody>
      </p:sp>
      <p:sp>
        <p:nvSpPr>
          <p:cNvPr id="5" name="矩形 4"/>
          <p:cNvSpPr/>
          <p:nvPr/>
        </p:nvSpPr>
        <p:spPr>
          <a:xfrm>
            <a:off x="506627" y="6169836"/>
            <a:ext cx="6668530" cy="646331"/>
          </a:xfrm>
          <a:prstGeom prst="rect">
            <a:avLst/>
          </a:prstGeom>
        </p:spPr>
        <p:txBody>
          <a:bodyPr wrap="square">
            <a:spAutoFit/>
          </a:bodyPr>
          <a:lstStyle/>
          <a:p>
            <a:r>
              <a:rPr lang="en-US" altLang="zh-TW" dirty="0"/>
              <a:t>http://research.sinica.edu.tw/nlp-natural-language-processing-chinese-knowledge-information/</a:t>
            </a:r>
          </a:p>
        </p:txBody>
      </p:sp>
    </p:spTree>
    <p:extLst>
      <p:ext uri="{BB962C8B-B14F-4D97-AF65-F5344CB8AC3E}">
        <p14:creationId xmlns:p14="http://schemas.microsoft.com/office/powerpoint/2010/main" val="23977708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NLP</a:t>
            </a:r>
            <a:r>
              <a:rPr lang="zh-TW" altLang="en-US" dirty="0"/>
              <a:t>應用</a:t>
            </a:r>
          </a:p>
        </p:txBody>
      </p:sp>
      <p:sp>
        <p:nvSpPr>
          <p:cNvPr id="3" name="內容版面配置區 2"/>
          <p:cNvSpPr>
            <a:spLocks noGrp="1"/>
          </p:cNvSpPr>
          <p:nvPr>
            <p:ph idx="1"/>
          </p:nvPr>
        </p:nvSpPr>
        <p:spPr>
          <a:xfrm>
            <a:off x="628650" y="1825625"/>
            <a:ext cx="5129599" cy="4351338"/>
          </a:xfrm>
        </p:spPr>
        <p:txBody>
          <a:bodyPr>
            <a:normAutofit fontScale="55000" lnSpcReduction="20000"/>
          </a:bodyPr>
          <a:lstStyle/>
          <a:p>
            <a:pPr marL="0" indent="0">
              <a:buNone/>
            </a:pPr>
            <a:r>
              <a:rPr lang="zh-TW" altLang="en-US" b="1" dirty="0">
                <a:effectLst>
                  <a:outerShdw blurRad="38100" dist="38100" dir="2700000" algn="tl">
                    <a:srgbClr val="000000">
                      <a:alpha val="43137"/>
                    </a:srgbClr>
                  </a:outerShdw>
                </a:effectLst>
              </a:rPr>
              <a:t>文字朗讀（</a:t>
            </a:r>
            <a:r>
              <a:rPr lang="en-US" altLang="zh-TW" b="1" dirty="0">
                <a:effectLst>
                  <a:outerShdw blurRad="38100" dist="38100" dir="2700000" algn="tl">
                    <a:srgbClr val="000000">
                      <a:alpha val="43137"/>
                    </a:srgbClr>
                  </a:outerShdw>
                </a:effectLst>
              </a:rPr>
              <a:t>Text to speech</a:t>
            </a:r>
            <a:r>
              <a:rPr lang="zh-TW" altLang="en-US" b="1" dirty="0">
                <a:effectLst>
                  <a:outerShdw blurRad="38100" dist="38100" dir="2700000" algn="tl">
                    <a:srgbClr val="000000">
                      <a:alpha val="43137"/>
                    </a:srgbClr>
                  </a:outerShdw>
                </a:effectLst>
              </a:rPr>
              <a:t>）</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語音合成（</a:t>
            </a:r>
            <a:r>
              <a:rPr lang="en-US" altLang="zh-TW" b="1" dirty="0">
                <a:effectLst>
                  <a:outerShdw blurRad="38100" dist="38100" dir="2700000" algn="tl">
                    <a:srgbClr val="000000">
                      <a:alpha val="43137"/>
                    </a:srgbClr>
                  </a:outerShdw>
                </a:effectLst>
              </a:rPr>
              <a:t>Speech synthesis</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語音識別（</a:t>
            </a:r>
            <a:r>
              <a:rPr lang="en-US" altLang="zh-TW" b="1" dirty="0">
                <a:effectLst>
                  <a:outerShdw blurRad="38100" dist="38100" dir="2700000" algn="tl">
                    <a:srgbClr val="000000">
                      <a:alpha val="43137"/>
                    </a:srgbClr>
                  </a:outerShdw>
                </a:effectLst>
              </a:rPr>
              <a:t>Speech recognition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中文自動分詞（</a:t>
            </a:r>
            <a:r>
              <a:rPr lang="en-US" altLang="zh-TW" b="1" dirty="0">
                <a:effectLst>
                  <a:outerShdw blurRad="38100" dist="38100" dir="2700000" algn="tl">
                    <a:srgbClr val="000000">
                      <a:alpha val="43137"/>
                    </a:srgbClr>
                  </a:outerShdw>
                </a:effectLst>
              </a:rPr>
              <a:t>Chinese word segmentation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詞性標註（</a:t>
            </a:r>
            <a:r>
              <a:rPr lang="en-US" altLang="zh-TW" b="1" dirty="0">
                <a:effectLst>
                  <a:outerShdw blurRad="38100" dist="38100" dir="2700000" algn="tl">
                    <a:srgbClr val="000000">
                      <a:alpha val="43137"/>
                    </a:srgbClr>
                  </a:outerShdw>
                </a:effectLst>
              </a:rPr>
              <a:t>Part-of-speech tagging</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句法分析（</a:t>
            </a:r>
            <a:r>
              <a:rPr lang="en-US" altLang="zh-TW" b="1" dirty="0">
                <a:effectLst>
                  <a:outerShdw blurRad="38100" dist="38100" dir="2700000" algn="tl">
                    <a:srgbClr val="000000">
                      <a:alpha val="43137"/>
                    </a:srgbClr>
                  </a:outerShdw>
                </a:effectLst>
              </a:rPr>
              <a:t>Parsing</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自然語言生成（</a:t>
            </a:r>
            <a:r>
              <a:rPr lang="en-US" altLang="zh-TW" b="1" dirty="0">
                <a:effectLst>
                  <a:outerShdw blurRad="38100" dist="38100" dir="2700000" algn="tl">
                    <a:srgbClr val="000000">
                      <a:alpha val="43137"/>
                    </a:srgbClr>
                  </a:outerShdw>
                </a:effectLst>
              </a:rPr>
              <a:t>Natural language generation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文字分類（</a:t>
            </a:r>
            <a:r>
              <a:rPr lang="en-US" altLang="zh-TW" b="1" dirty="0">
                <a:effectLst>
                  <a:outerShdw blurRad="38100" dist="38100" dir="2700000" algn="tl">
                    <a:srgbClr val="000000">
                      <a:alpha val="43137"/>
                    </a:srgbClr>
                  </a:outerShdw>
                </a:effectLst>
              </a:rPr>
              <a:t>Text categorization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資訊檢索（</a:t>
            </a:r>
            <a:r>
              <a:rPr lang="en-US" altLang="zh-TW" b="1" dirty="0">
                <a:effectLst>
                  <a:outerShdw blurRad="38100" dist="38100" dir="2700000" algn="tl">
                    <a:srgbClr val="000000">
                      <a:alpha val="43137"/>
                    </a:srgbClr>
                  </a:outerShdw>
                </a:effectLst>
              </a:rPr>
              <a:t>Information retrieval</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資訊抽取（</a:t>
            </a:r>
            <a:r>
              <a:rPr lang="en-US" altLang="zh-TW" b="1" dirty="0">
                <a:effectLst>
                  <a:outerShdw blurRad="38100" dist="38100" dir="2700000" algn="tl">
                    <a:srgbClr val="000000">
                      <a:alpha val="43137"/>
                    </a:srgbClr>
                  </a:outerShdw>
                </a:effectLst>
              </a:rPr>
              <a:t>Information extraction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文字校對（</a:t>
            </a:r>
            <a:r>
              <a:rPr lang="en-US" altLang="zh-TW" b="1" dirty="0">
                <a:effectLst>
                  <a:outerShdw blurRad="38100" dist="38100" dir="2700000" algn="tl">
                    <a:srgbClr val="000000">
                      <a:alpha val="43137"/>
                    </a:srgbClr>
                  </a:outerShdw>
                </a:effectLst>
              </a:rPr>
              <a:t>Text-proofing</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問答系統（</a:t>
            </a:r>
            <a:r>
              <a:rPr lang="en-US" altLang="zh-TW" b="1" dirty="0">
                <a:effectLst>
                  <a:outerShdw blurRad="38100" dist="38100" dir="2700000" algn="tl">
                    <a:srgbClr val="000000">
                      <a:alpha val="43137"/>
                    </a:srgbClr>
                  </a:outerShdw>
                </a:effectLst>
              </a:rPr>
              <a:t>Question answering</a:t>
            </a:r>
            <a:r>
              <a:rPr lang="zh-TW" altLang="en-US" b="1" dirty="0">
                <a:effectLst>
                  <a:outerShdw blurRad="38100" dist="38100" dir="2700000" algn="tl">
                    <a:srgbClr val="000000">
                      <a:alpha val="43137"/>
                    </a:srgbClr>
                  </a:outerShdw>
                </a:effectLst>
              </a:rPr>
              <a:t>）</a:t>
            </a:r>
          </a:p>
          <a:p>
            <a:pPr marL="0" indent="0">
              <a:buNone/>
            </a:pPr>
            <a:r>
              <a:rPr lang="zh-TW" altLang="en-US" b="1" dirty="0" smtClean="0">
                <a:effectLst>
                  <a:outerShdw blurRad="38100" dist="38100" dir="2700000" algn="tl">
                    <a:srgbClr val="000000">
                      <a:alpha val="43137"/>
                    </a:srgbClr>
                  </a:outerShdw>
                </a:effectLst>
              </a:rPr>
              <a:t>機器翻譯</a:t>
            </a:r>
            <a:r>
              <a:rPr lang="zh-TW" altLang="en-US" b="1" dirty="0">
                <a:effectLst>
                  <a:outerShdw blurRad="38100" dist="38100" dir="2700000" algn="tl">
                    <a:srgbClr val="000000">
                      <a:alpha val="43137"/>
                    </a:srgbClr>
                  </a:outerShdw>
                </a:effectLst>
              </a:rPr>
              <a:t>（</a:t>
            </a:r>
            <a:r>
              <a:rPr lang="en-US" altLang="zh-TW" b="1" dirty="0">
                <a:effectLst>
                  <a:outerShdw blurRad="38100" dist="38100" dir="2700000" algn="tl">
                    <a:srgbClr val="000000">
                      <a:alpha val="43137"/>
                    </a:srgbClr>
                  </a:outerShdw>
                </a:effectLst>
              </a:rPr>
              <a:t>Machine translation</a:t>
            </a:r>
            <a:r>
              <a:rPr lang="zh-TW" altLang="en-US" b="1" dirty="0">
                <a:effectLst>
                  <a:outerShdw blurRad="38100" dist="38100" dir="2700000" algn="tl">
                    <a:srgbClr val="000000">
                      <a:alpha val="43137"/>
                    </a:srgbClr>
                  </a:outerShdw>
                </a:effectLst>
              </a:rPr>
              <a:t>）</a:t>
            </a:r>
          </a:p>
          <a:p>
            <a:pPr marL="0" indent="0">
              <a:buNone/>
            </a:pPr>
            <a:r>
              <a:rPr lang="zh-TW" altLang="en-US" b="1" dirty="0" smtClean="0">
                <a:effectLst>
                  <a:outerShdw blurRad="38100" dist="38100" dir="2700000" algn="tl">
                    <a:srgbClr val="000000">
                      <a:alpha val="43137"/>
                    </a:srgbClr>
                  </a:outerShdw>
                </a:effectLst>
              </a:rPr>
              <a:t>自動</a:t>
            </a:r>
            <a:r>
              <a:rPr lang="zh-TW" altLang="en-US" b="1" dirty="0">
                <a:effectLst>
                  <a:outerShdw blurRad="38100" dist="38100" dir="2700000" algn="tl">
                    <a:srgbClr val="000000">
                      <a:alpha val="43137"/>
                    </a:srgbClr>
                  </a:outerShdw>
                </a:effectLst>
              </a:rPr>
              <a:t>摘要（</a:t>
            </a:r>
            <a:r>
              <a:rPr lang="en-US" altLang="zh-TW" b="1" dirty="0">
                <a:effectLst>
                  <a:outerShdw blurRad="38100" dist="38100" dir="2700000" algn="tl">
                    <a:srgbClr val="000000">
                      <a:alpha val="43137"/>
                    </a:srgbClr>
                  </a:outerShdw>
                </a:effectLst>
              </a:rPr>
              <a:t>Automatic summarization</a:t>
            </a:r>
            <a:r>
              <a:rPr lang="zh-TW" altLang="en-US" b="1" dirty="0">
                <a:effectLst>
                  <a:outerShdw blurRad="38100" dist="38100" dir="2700000" algn="tl">
                    <a:srgbClr val="000000">
                      <a:alpha val="43137"/>
                    </a:srgbClr>
                  </a:outerShdw>
                </a:effectLst>
              </a:rPr>
              <a:t>）</a:t>
            </a:r>
          </a:p>
          <a:p>
            <a:pPr marL="0" indent="0">
              <a:buNone/>
            </a:pPr>
            <a:r>
              <a:rPr lang="zh-TW" altLang="en-US" b="1" dirty="0" smtClean="0">
                <a:effectLst>
                  <a:outerShdw blurRad="38100" dist="38100" dir="2700000" algn="tl">
                    <a:srgbClr val="000000">
                      <a:alpha val="43137"/>
                    </a:srgbClr>
                  </a:outerShdw>
                </a:effectLst>
              </a:rPr>
              <a:t>文字</a:t>
            </a:r>
            <a:r>
              <a:rPr lang="zh-TW" altLang="en-US" b="1" dirty="0">
                <a:effectLst>
                  <a:outerShdw blurRad="38100" dist="38100" dir="2700000" algn="tl">
                    <a:srgbClr val="000000">
                      <a:alpha val="43137"/>
                    </a:srgbClr>
                  </a:outerShdw>
                </a:effectLst>
              </a:rPr>
              <a:t>蘊涵（</a:t>
            </a:r>
            <a:r>
              <a:rPr lang="en-US" altLang="zh-TW" b="1" dirty="0">
                <a:effectLst>
                  <a:outerShdw blurRad="38100" dist="38100" dir="2700000" algn="tl">
                    <a:srgbClr val="000000">
                      <a:alpha val="43137"/>
                    </a:srgbClr>
                  </a:outerShdw>
                </a:effectLst>
              </a:rPr>
              <a:t>Textual entailment</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命名實體辨識（</a:t>
            </a:r>
            <a:r>
              <a:rPr lang="en-US" altLang="zh-TW" b="1" dirty="0">
                <a:effectLst>
                  <a:outerShdw blurRad="38100" dist="38100" dir="2700000" algn="tl">
                    <a:srgbClr val="000000">
                      <a:alpha val="43137"/>
                    </a:srgbClr>
                  </a:outerShdw>
                </a:effectLst>
              </a:rPr>
              <a:t>Named entity recognition</a:t>
            </a:r>
            <a:r>
              <a:rPr lang="zh-TW" altLang="en-US"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4258402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a:stretch>
            <a:fillRect/>
          </a:stretch>
        </p:blipFill>
        <p:spPr>
          <a:xfrm>
            <a:off x="799353" y="458642"/>
            <a:ext cx="7396703" cy="6302375"/>
          </a:xfrm>
          <a:prstGeom prst="rect">
            <a:avLst/>
          </a:prstGeom>
        </p:spPr>
      </p:pic>
    </p:spTree>
    <p:extLst>
      <p:ext uri="{BB962C8B-B14F-4D97-AF65-F5344CB8AC3E}">
        <p14:creationId xmlns:p14="http://schemas.microsoft.com/office/powerpoint/2010/main" val="7382466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65126"/>
            <a:ext cx="9144000" cy="1325563"/>
          </a:xfrm>
          <a:solidFill>
            <a:srgbClr val="0070C0"/>
          </a:solidFill>
        </p:spPr>
        <p:txBody>
          <a:bodyPr>
            <a:normAutofit/>
          </a:bodyPr>
          <a:lstStyle/>
          <a:p>
            <a:r>
              <a:rPr lang="en-US" altLang="zh-TW" sz="3600" dirty="0">
                <a:solidFill>
                  <a:schemeClr val="bg1"/>
                </a:solidFill>
              </a:rPr>
              <a:t>Chinese Word </a:t>
            </a:r>
            <a:r>
              <a:rPr lang="en-US" altLang="zh-TW" sz="3600" dirty="0" smtClean="0">
                <a:solidFill>
                  <a:schemeClr val="bg1"/>
                </a:solidFill>
              </a:rPr>
              <a:t>Segmentation</a:t>
            </a:r>
            <a:r>
              <a:rPr lang="zh-TW" altLang="en-US" sz="3600" dirty="0">
                <a:solidFill>
                  <a:schemeClr val="bg1"/>
                </a:solidFill>
              </a:rPr>
              <a:t>中文分詞</a:t>
            </a:r>
          </a:p>
        </p:txBody>
      </p:sp>
      <p:sp>
        <p:nvSpPr>
          <p:cNvPr id="4" name="矩形 3"/>
          <p:cNvSpPr/>
          <p:nvPr/>
        </p:nvSpPr>
        <p:spPr>
          <a:xfrm>
            <a:off x="623454" y="1881311"/>
            <a:ext cx="7633855" cy="646331"/>
          </a:xfrm>
          <a:prstGeom prst="rect">
            <a:avLst/>
          </a:prstGeom>
        </p:spPr>
        <p:txBody>
          <a:bodyPr wrap="square">
            <a:spAutoFit/>
          </a:bodyPr>
          <a:lstStyle/>
          <a:p>
            <a:r>
              <a:rPr lang="en-US" altLang="zh-TW" dirty="0"/>
              <a:t>Chinese word segmentation is the task of splitting Chinese text (a sequence of Chinese characters) into words</a:t>
            </a:r>
            <a:r>
              <a:rPr lang="en-US" altLang="zh-TW" dirty="0" smtClean="0"/>
              <a:t>.</a:t>
            </a:r>
            <a:endParaRPr lang="en-US" altLang="zh-TW" dirty="0"/>
          </a:p>
        </p:txBody>
      </p:sp>
      <p:sp>
        <p:nvSpPr>
          <p:cNvPr id="5" name="矩形 4"/>
          <p:cNvSpPr/>
          <p:nvPr/>
        </p:nvSpPr>
        <p:spPr>
          <a:xfrm>
            <a:off x="544656" y="2674913"/>
            <a:ext cx="7791450" cy="369332"/>
          </a:xfrm>
          <a:prstGeom prst="rect">
            <a:avLst/>
          </a:prstGeom>
        </p:spPr>
        <p:txBody>
          <a:bodyPr wrap="square">
            <a:spAutoFit/>
          </a:bodyPr>
          <a:lstStyle/>
          <a:p>
            <a:r>
              <a:rPr lang="en-US" altLang="zh-TW" dirty="0"/>
              <a:t>'</a:t>
            </a:r>
            <a:r>
              <a:rPr lang="zh-TW" altLang="en-US" dirty="0"/>
              <a:t>上海浦東開發與建設同步</a:t>
            </a:r>
            <a:r>
              <a:rPr lang="en-US" altLang="zh-TW" dirty="0"/>
              <a:t>' → ['</a:t>
            </a:r>
            <a:r>
              <a:rPr lang="zh-TW" altLang="en-US" dirty="0"/>
              <a:t>上海</a:t>
            </a:r>
            <a:r>
              <a:rPr lang="en-US" altLang="zh-TW" dirty="0"/>
              <a:t>', '</a:t>
            </a:r>
            <a:r>
              <a:rPr lang="zh-TW" altLang="en-US" dirty="0"/>
              <a:t>浦東</a:t>
            </a:r>
            <a:r>
              <a:rPr lang="en-US" altLang="zh-TW" dirty="0"/>
              <a:t>', '</a:t>
            </a:r>
            <a:r>
              <a:rPr lang="zh-TW" altLang="en-US" dirty="0"/>
              <a:t>開發</a:t>
            </a:r>
            <a:r>
              <a:rPr lang="en-US" altLang="zh-TW" dirty="0"/>
              <a:t>', ‘</a:t>
            </a:r>
            <a:r>
              <a:rPr lang="zh-TW" altLang="en-US" dirty="0"/>
              <a:t>與</a:t>
            </a:r>
            <a:r>
              <a:rPr lang="en-US" altLang="zh-TW" dirty="0"/>
              <a:t>', ’</a:t>
            </a:r>
            <a:r>
              <a:rPr lang="zh-TW" altLang="en-US" dirty="0"/>
              <a:t>建設</a:t>
            </a:r>
            <a:r>
              <a:rPr lang="en-US" altLang="zh-TW" dirty="0"/>
              <a:t>', '</a:t>
            </a:r>
            <a:r>
              <a:rPr lang="zh-TW" altLang="en-US" dirty="0"/>
              <a:t>同步</a:t>
            </a:r>
            <a:r>
              <a:rPr lang="en-US" altLang="zh-TW" dirty="0"/>
              <a:t>']</a:t>
            </a:r>
            <a:endParaRPr lang="zh-TW" altLang="en-US" dirty="0"/>
          </a:p>
        </p:txBody>
      </p:sp>
      <p:pic>
        <p:nvPicPr>
          <p:cNvPr id="6" name="圖片 5"/>
          <p:cNvPicPr>
            <a:picLocks noChangeAspect="1"/>
          </p:cNvPicPr>
          <p:nvPr/>
        </p:nvPicPr>
        <p:blipFill>
          <a:blip r:embed="rId2"/>
          <a:stretch>
            <a:fillRect/>
          </a:stretch>
        </p:blipFill>
        <p:spPr>
          <a:xfrm>
            <a:off x="1016372" y="3044245"/>
            <a:ext cx="6848017" cy="3209529"/>
          </a:xfrm>
          <a:prstGeom prst="rect">
            <a:avLst/>
          </a:prstGeom>
        </p:spPr>
      </p:pic>
      <p:sp>
        <p:nvSpPr>
          <p:cNvPr id="7" name="矩形 6"/>
          <p:cNvSpPr/>
          <p:nvPr/>
        </p:nvSpPr>
        <p:spPr>
          <a:xfrm>
            <a:off x="124317" y="6443472"/>
            <a:ext cx="9042399" cy="338554"/>
          </a:xfrm>
          <a:prstGeom prst="rect">
            <a:avLst/>
          </a:prstGeom>
        </p:spPr>
        <p:txBody>
          <a:bodyPr wrap="square">
            <a:spAutoFit/>
          </a:bodyPr>
          <a:lstStyle/>
          <a:p>
            <a:r>
              <a:rPr lang="en-US" altLang="zh-TW" sz="1600" dirty="0"/>
              <a:t>https://github.com/sebastianruder/NLP-progress/blob/master/chinese/chinese_word_segmentation.md</a:t>
            </a:r>
            <a:endParaRPr lang="zh-TW" altLang="en-US" sz="1600" dirty="0"/>
          </a:p>
        </p:txBody>
      </p:sp>
    </p:spTree>
    <p:extLst>
      <p:ext uri="{BB962C8B-B14F-4D97-AF65-F5344CB8AC3E}">
        <p14:creationId xmlns:p14="http://schemas.microsoft.com/office/powerpoint/2010/main" val="1590425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sz="half" idx="2"/>
          </p:nvPr>
        </p:nvSpPr>
        <p:spPr>
          <a:xfrm>
            <a:off x="3417454" y="2072965"/>
            <a:ext cx="5292437" cy="3734666"/>
          </a:xfrm>
        </p:spPr>
        <p:txBody>
          <a:bodyPr>
            <a:normAutofit fontScale="85000" lnSpcReduction="20000"/>
          </a:bodyPr>
          <a:lstStyle/>
          <a:p>
            <a:pPr marL="0" indent="0">
              <a:buNone/>
            </a:pPr>
            <a:r>
              <a:rPr lang="en-US" altLang="zh-TW" dirty="0"/>
              <a:t>chapter-3 </a:t>
            </a:r>
            <a:r>
              <a:rPr lang="zh-TW" altLang="en-US" dirty="0" smtClean="0"/>
              <a:t>中文分詞技術</a:t>
            </a:r>
          </a:p>
          <a:p>
            <a:pPr marL="0" indent="0">
              <a:buNone/>
            </a:pPr>
            <a:r>
              <a:rPr lang="en-US" altLang="zh-TW" dirty="0" smtClean="0"/>
              <a:t>chapter-4 </a:t>
            </a:r>
            <a:r>
              <a:rPr lang="zh-TW" altLang="en-US" dirty="0" smtClean="0"/>
              <a:t>詞性標注與命名實體識別</a:t>
            </a:r>
          </a:p>
          <a:p>
            <a:pPr marL="0" indent="0">
              <a:buNone/>
            </a:pPr>
            <a:r>
              <a:rPr lang="en-US" altLang="zh-TW" dirty="0" smtClean="0"/>
              <a:t>chapter-5 </a:t>
            </a:r>
            <a:r>
              <a:rPr lang="zh-TW" altLang="en-US" dirty="0" smtClean="0"/>
              <a:t>關鍵字提取</a:t>
            </a:r>
          </a:p>
          <a:p>
            <a:pPr marL="0" indent="0">
              <a:buNone/>
            </a:pPr>
            <a:r>
              <a:rPr lang="en-US" altLang="zh-TW" dirty="0" smtClean="0"/>
              <a:t>chapter-6 </a:t>
            </a:r>
            <a:r>
              <a:rPr lang="zh-TW" altLang="en-US" dirty="0"/>
              <a:t>句法</a:t>
            </a:r>
            <a:r>
              <a:rPr lang="zh-TW" altLang="en-US" dirty="0" smtClean="0"/>
              <a:t>分析</a:t>
            </a:r>
            <a:endParaRPr lang="en-US" altLang="zh-TW" dirty="0" smtClean="0"/>
          </a:p>
          <a:p>
            <a:pPr marL="0" indent="0">
              <a:buNone/>
            </a:pPr>
            <a:endParaRPr lang="zh-TW" altLang="en-US" dirty="0"/>
          </a:p>
          <a:p>
            <a:pPr marL="0" indent="0">
              <a:buNone/>
            </a:pPr>
            <a:r>
              <a:rPr lang="en-US" altLang="zh-TW" dirty="0"/>
              <a:t>chapter-7 </a:t>
            </a:r>
            <a:r>
              <a:rPr lang="zh-TW" altLang="en-US" dirty="0"/>
              <a:t>文本向量化</a:t>
            </a:r>
          </a:p>
          <a:p>
            <a:pPr marL="0" indent="0">
              <a:buNone/>
            </a:pPr>
            <a:r>
              <a:rPr lang="en-US" altLang="zh-TW" dirty="0"/>
              <a:t>chapter-8 </a:t>
            </a:r>
            <a:r>
              <a:rPr lang="zh-TW" altLang="en-US" dirty="0"/>
              <a:t>情感分析</a:t>
            </a:r>
          </a:p>
          <a:p>
            <a:pPr marL="0" indent="0">
              <a:buNone/>
            </a:pPr>
            <a:r>
              <a:rPr lang="en-US" altLang="zh-TW" dirty="0"/>
              <a:t>chapter-9 </a:t>
            </a:r>
            <a:r>
              <a:rPr lang="en-US" altLang="zh-TW" dirty="0" smtClean="0"/>
              <a:t>NLP</a:t>
            </a:r>
            <a:r>
              <a:rPr lang="zh-TW" altLang="en-US" dirty="0" smtClean="0"/>
              <a:t>中用到的機器學習演算法</a:t>
            </a:r>
          </a:p>
          <a:p>
            <a:pPr marL="0" indent="0">
              <a:buNone/>
            </a:pPr>
            <a:r>
              <a:rPr lang="en-US" altLang="zh-TW" dirty="0" smtClean="0"/>
              <a:t>chapter-10 </a:t>
            </a:r>
            <a:r>
              <a:rPr lang="zh-TW" altLang="en-US" dirty="0" smtClean="0"/>
              <a:t>基於深度學習的</a:t>
            </a:r>
            <a:r>
              <a:rPr lang="en-US" altLang="zh-TW" dirty="0" smtClean="0"/>
              <a:t>NLP</a:t>
            </a:r>
            <a:r>
              <a:rPr lang="zh-TW" altLang="en-US" dirty="0" smtClean="0"/>
              <a:t>演算法</a:t>
            </a:r>
            <a:endParaRPr lang="zh-TW" altLang="en-US" dirty="0"/>
          </a:p>
        </p:txBody>
      </p:sp>
      <p:pic>
        <p:nvPicPr>
          <p:cNvPr id="7" name="內容版面配置區 6"/>
          <p:cNvPicPr>
            <a:picLocks noGrp="1" noChangeAspect="1"/>
          </p:cNvPicPr>
          <p:nvPr>
            <p:ph sz="half" idx="1"/>
          </p:nvPr>
        </p:nvPicPr>
        <p:blipFill>
          <a:blip r:embed="rId2"/>
          <a:stretch>
            <a:fillRect/>
          </a:stretch>
        </p:blipFill>
        <p:spPr>
          <a:xfrm>
            <a:off x="370799" y="2093952"/>
            <a:ext cx="2536156" cy="3310415"/>
          </a:xfrm>
          <a:prstGeom prst="rect">
            <a:avLst/>
          </a:prstGeom>
        </p:spPr>
      </p:pic>
      <p:sp>
        <p:nvSpPr>
          <p:cNvPr id="8" name="矩形 7"/>
          <p:cNvSpPr/>
          <p:nvPr/>
        </p:nvSpPr>
        <p:spPr>
          <a:xfrm>
            <a:off x="239980" y="5807631"/>
            <a:ext cx="4332020" cy="369332"/>
          </a:xfrm>
          <a:prstGeom prst="rect">
            <a:avLst/>
          </a:prstGeom>
        </p:spPr>
        <p:txBody>
          <a:bodyPr wrap="none">
            <a:spAutoFit/>
          </a:bodyPr>
          <a:lstStyle/>
          <a:p>
            <a:r>
              <a:rPr lang="en-US" altLang="zh-TW" dirty="0"/>
              <a:t>https://github.com/nlpinaction/learning-nlp</a:t>
            </a:r>
            <a:endParaRPr lang="zh-TW" altLang="en-US" dirty="0"/>
          </a:p>
        </p:txBody>
      </p:sp>
      <p:sp>
        <p:nvSpPr>
          <p:cNvPr id="9" name="標題 1"/>
          <p:cNvSpPr>
            <a:spLocks noGrp="1"/>
          </p:cNvSpPr>
          <p:nvPr>
            <p:ph type="title"/>
          </p:nvPr>
        </p:nvSpPr>
        <p:spPr>
          <a:xfrm>
            <a:off x="0" y="365126"/>
            <a:ext cx="9144000" cy="1325563"/>
          </a:xfrm>
          <a:solidFill>
            <a:srgbClr val="0070C0"/>
          </a:solidFill>
        </p:spPr>
        <p:txBody>
          <a:bodyPr>
            <a:normAutofit/>
          </a:bodyPr>
          <a:lstStyle/>
          <a:p>
            <a:r>
              <a:rPr lang="en-US" altLang="zh-TW" sz="3600" dirty="0">
                <a:solidFill>
                  <a:schemeClr val="bg1"/>
                </a:solidFill>
              </a:rPr>
              <a:t>Chinese Word </a:t>
            </a:r>
            <a:r>
              <a:rPr lang="en-US" altLang="zh-TW" sz="3600" dirty="0" smtClean="0">
                <a:solidFill>
                  <a:schemeClr val="bg1"/>
                </a:solidFill>
              </a:rPr>
              <a:t>Segmentation</a:t>
            </a:r>
            <a:r>
              <a:rPr lang="zh-TW" altLang="en-US" sz="3600" dirty="0">
                <a:solidFill>
                  <a:schemeClr val="bg1"/>
                </a:solidFill>
              </a:rPr>
              <a:t>中文分詞</a:t>
            </a:r>
          </a:p>
        </p:txBody>
      </p:sp>
    </p:spTree>
    <p:extLst>
      <p:ext uri="{BB962C8B-B14F-4D97-AF65-F5344CB8AC3E}">
        <p14:creationId xmlns:p14="http://schemas.microsoft.com/office/powerpoint/2010/main" val="11731682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txBox="1">
            <a:spLocks/>
          </p:cNvSpPr>
          <p:nvPr/>
        </p:nvSpPr>
        <p:spPr>
          <a:xfrm>
            <a:off x="0" y="92843"/>
            <a:ext cx="9144000" cy="1325563"/>
          </a:xfrm>
          <a:prstGeom prst="rect">
            <a:avLst/>
          </a:prstGeom>
          <a:solidFill>
            <a:srgbClr val="0070C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smtClean="0">
                <a:solidFill>
                  <a:schemeClr val="bg1"/>
                </a:solidFill>
              </a:rPr>
              <a:t>Chinese Word Segmentation</a:t>
            </a:r>
            <a:r>
              <a:rPr lang="zh-TW" altLang="en-US" sz="3600" smtClean="0">
                <a:solidFill>
                  <a:schemeClr val="bg1"/>
                </a:solidFill>
              </a:rPr>
              <a:t>中文分詞</a:t>
            </a:r>
            <a:endParaRPr lang="zh-TW" altLang="en-US" sz="3600" dirty="0">
              <a:solidFill>
                <a:schemeClr val="bg1"/>
              </a:solidFill>
            </a:endParaRPr>
          </a:p>
        </p:txBody>
      </p:sp>
      <p:sp>
        <p:nvSpPr>
          <p:cNvPr id="7" name="矩形 6"/>
          <p:cNvSpPr/>
          <p:nvPr/>
        </p:nvSpPr>
        <p:spPr>
          <a:xfrm>
            <a:off x="4027633" y="2548170"/>
            <a:ext cx="4866986" cy="4247317"/>
          </a:xfrm>
          <a:prstGeom prst="rect">
            <a:avLst/>
          </a:prstGeom>
          <a:solidFill>
            <a:schemeClr val="accent6">
              <a:lumMod val="20000"/>
              <a:lumOff val="80000"/>
            </a:schemeClr>
          </a:solidFill>
        </p:spPr>
        <p:txBody>
          <a:bodyPr wrap="square">
            <a:spAutoFit/>
          </a:bodyPr>
          <a:lstStyle/>
          <a:p>
            <a:r>
              <a:rPr lang="en-US" altLang="zh-TW" dirty="0"/>
              <a:t>import </a:t>
            </a:r>
            <a:r>
              <a:rPr lang="en-US" altLang="zh-TW" dirty="0" err="1"/>
              <a:t>jieba</a:t>
            </a:r>
            <a:endParaRPr lang="en-US" altLang="zh-TW" dirty="0"/>
          </a:p>
          <a:p>
            <a:endParaRPr lang="en-US" altLang="zh-TW" dirty="0"/>
          </a:p>
          <a:p>
            <a:r>
              <a:rPr lang="en-US" altLang="zh-TW" dirty="0"/>
              <a:t>sent = </a:t>
            </a:r>
            <a:r>
              <a:rPr lang="en-US" altLang="zh-TW" dirty="0" smtClean="0"/>
              <a:t>'</a:t>
            </a:r>
            <a:r>
              <a:rPr lang="zh-TW" altLang="en-US" dirty="0" smtClean="0"/>
              <a:t>中文分詞是文本處理不可或缺的一步！</a:t>
            </a:r>
            <a:r>
              <a:rPr lang="en-US" altLang="zh-TW" dirty="0" smtClean="0"/>
              <a:t>'</a:t>
            </a:r>
            <a:endParaRPr lang="en-US" altLang="zh-TW" dirty="0"/>
          </a:p>
          <a:p>
            <a:endParaRPr lang="en-US" altLang="zh-TW" dirty="0"/>
          </a:p>
          <a:p>
            <a:r>
              <a:rPr lang="en-US" altLang="zh-TW" dirty="0" err="1"/>
              <a:t>seg_list</a:t>
            </a:r>
            <a:r>
              <a:rPr lang="en-US" altLang="zh-TW" dirty="0"/>
              <a:t> = </a:t>
            </a:r>
            <a:r>
              <a:rPr lang="en-US" altLang="zh-TW" dirty="0" err="1"/>
              <a:t>jieba.cut</a:t>
            </a:r>
            <a:r>
              <a:rPr lang="en-US" altLang="zh-TW" dirty="0"/>
              <a:t>(sent, </a:t>
            </a:r>
            <a:r>
              <a:rPr lang="en-US" altLang="zh-TW" dirty="0" err="1"/>
              <a:t>cut_all</a:t>
            </a:r>
            <a:r>
              <a:rPr lang="en-US" altLang="zh-TW" dirty="0"/>
              <a:t>=True</a:t>
            </a:r>
            <a:r>
              <a:rPr lang="en-US" altLang="zh-TW" dirty="0" smtClean="0"/>
              <a:t>)</a:t>
            </a:r>
            <a:endParaRPr lang="en-US" altLang="zh-TW" dirty="0"/>
          </a:p>
          <a:p>
            <a:r>
              <a:rPr lang="en-US" altLang="zh-TW" dirty="0"/>
              <a:t>print('</a:t>
            </a:r>
            <a:r>
              <a:rPr lang="zh-TW" altLang="en-US" dirty="0"/>
              <a:t>全模式：</a:t>
            </a:r>
            <a:r>
              <a:rPr lang="en-US" altLang="zh-TW" dirty="0"/>
              <a:t>', '/ ' .join(</a:t>
            </a:r>
            <a:r>
              <a:rPr lang="en-US" altLang="zh-TW" dirty="0" err="1"/>
              <a:t>seg_list</a:t>
            </a:r>
            <a:r>
              <a:rPr lang="en-US" altLang="zh-TW" dirty="0"/>
              <a:t>)) </a:t>
            </a:r>
          </a:p>
          <a:p>
            <a:endParaRPr lang="en-US" altLang="zh-TW" dirty="0"/>
          </a:p>
          <a:p>
            <a:r>
              <a:rPr lang="en-US" altLang="zh-TW" dirty="0" err="1"/>
              <a:t>seg_list</a:t>
            </a:r>
            <a:r>
              <a:rPr lang="en-US" altLang="zh-TW" dirty="0"/>
              <a:t> = </a:t>
            </a:r>
            <a:r>
              <a:rPr lang="en-US" altLang="zh-TW" dirty="0" err="1"/>
              <a:t>jieba.cut</a:t>
            </a:r>
            <a:r>
              <a:rPr lang="en-US" altLang="zh-TW" dirty="0"/>
              <a:t>(sent, </a:t>
            </a:r>
            <a:r>
              <a:rPr lang="en-US" altLang="zh-TW" dirty="0" err="1"/>
              <a:t>cut_all</a:t>
            </a:r>
            <a:r>
              <a:rPr lang="en-US" altLang="zh-TW" dirty="0"/>
              <a:t>=False)</a:t>
            </a:r>
          </a:p>
          <a:p>
            <a:r>
              <a:rPr lang="en-US" altLang="zh-TW" dirty="0"/>
              <a:t>print</a:t>
            </a:r>
            <a:r>
              <a:rPr lang="en-US" altLang="zh-TW" dirty="0" smtClean="0"/>
              <a:t>('</a:t>
            </a:r>
            <a:r>
              <a:rPr lang="zh-TW" altLang="en-US" dirty="0" smtClean="0"/>
              <a:t>精確模式：</a:t>
            </a:r>
            <a:r>
              <a:rPr lang="en-US" altLang="zh-TW" dirty="0" smtClean="0"/>
              <a:t>', </a:t>
            </a:r>
            <a:r>
              <a:rPr lang="en-US" altLang="zh-TW" dirty="0"/>
              <a:t>'/ '.join(</a:t>
            </a:r>
            <a:r>
              <a:rPr lang="en-US" altLang="zh-TW" dirty="0" err="1"/>
              <a:t>seg_list</a:t>
            </a:r>
            <a:r>
              <a:rPr lang="en-US" altLang="zh-TW" dirty="0"/>
              <a:t>)) </a:t>
            </a:r>
          </a:p>
          <a:p>
            <a:endParaRPr lang="en-US" altLang="zh-TW" dirty="0"/>
          </a:p>
          <a:p>
            <a:r>
              <a:rPr lang="en-US" altLang="zh-TW" dirty="0" err="1"/>
              <a:t>seg_list</a:t>
            </a:r>
            <a:r>
              <a:rPr lang="en-US" altLang="zh-TW" dirty="0"/>
              <a:t> = </a:t>
            </a:r>
            <a:r>
              <a:rPr lang="en-US" altLang="zh-TW" dirty="0" err="1"/>
              <a:t>jieba.cut</a:t>
            </a:r>
            <a:r>
              <a:rPr lang="en-US" altLang="zh-TW" dirty="0"/>
              <a:t>(sent)  </a:t>
            </a:r>
          </a:p>
          <a:p>
            <a:r>
              <a:rPr lang="en-US" altLang="zh-TW" dirty="0"/>
              <a:t>print</a:t>
            </a:r>
            <a:r>
              <a:rPr lang="en-US" altLang="zh-TW" dirty="0" smtClean="0"/>
              <a:t>('</a:t>
            </a:r>
            <a:r>
              <a:rPr lang="zh-TW" altLang="en-US" dirty="0" smtClean="0"/>
              <a:t>預設精確模式：</a:t>
            </a:r>
            <a:r>
              <a:rPr lang="en-US" altLang="zh-TW" dirty="0" smtClean="0"/>
              <a:t>', </a:t>
            </a:r>
            <a:r>
              <a:rPr lang="en-US" altLang="zh-TW" dirty="0"/>
              <a:t>'/ '.join(</a:t>
            </a:r>
            <a:r>
              <a:rPr lang="en-US" altLang="zh-TW" dirty="0" err="1"/>
              <a:t>seg_list</a:t>
            </a:r>
            <a:r>
              <a:rPr lang="en-US" altLang="zh-TW" dirty="0"/>
              <a:t>))</a:t>
            </a:r>
          </a:p>
          <a:p>
            <a:endParaRPr lang="en-US" altLang="zh-TW" dirty="0"/>
          </a:p>
          <a:p>
            <a:r>
              <a:rPr lang="en-US" altLang="zh-TW" dirty="0" err="1"/>
              <a:t>seg_list</a:t>
            </a:r>
            <a:r>
              <a:rPr lang="en-US" altLang="zh-TW" dirty="0"/>
              <a:t> = </a:t>
            </a:r>
            <a:r>
              <a:rPr lang="en-US" altLang="zh-TW" dirty="0" err="1"/>
              <a:t>jieba.cut_for_search</a:t>
            </a:r>
            <a:r>
              <a:rPr lang="en-US" altLang="zh-TW" dirty="0"/>
              <a:t>(sent)  </a:t>
            </a:r>
          </a:p>
          <a:p>
            <a:r>
              <a:rPr lang="en-US" altLang="zh-TW" dirty="0"/>
              <a:t>print</a:t>
            </a:r>
            <a:r>
              <a:rPr lang="en-US" altLang="zh-TW" dirty="0" smtClean="0"/>
              <a:t>('</a:t>
            </a:r>
            <a:r>
              <a:rPr lang="zh-TW" altLang="en-US" dirty="0" smtClean="0"/>
              <a:t>搜尋引擎模式</a:t>
            </a:r>
            <a:r>
              <a:rPr lang="en-US" altLang="zh-TW" dirty="0" smtClean="0"/>
              <a:t>', </a:t>
            </a:r>
            <a:r>
              <a:rPr lang="en-US" altLang="zh-TW" dirty="0"/>
              <a:t>'/ '.join(</a:t>
            </a:r>
            <a:r>
              <a:rPr lang="en-US" altLang="zh-TW" dirty="0" err="1"/>
              <a:t>seg_list</a:t>
            </a:r>
            <a:r>
              <a:rPr lang="en-US" altLang="zh-TW" dirty="0"/>
              <a:t>))</a:t>
            </a:r>
            <a:endParaRPr lang="zh-TW" altLang="en-US" dirty="0"/>
          </a:p>
        </p:txBody>
      </p:sp>
      <p:sp>
        <p:nvSpPr>
          <p:cNvPr id="8" name="矩形 7"/>
          <p:cNvSpPr/>
          <p:nvPr/>
        </p:nvSpPr>
        <p:spPr>
          <a:xfrm>
            <a:off x="346801" y="1447967"/>
            <a:ext cx="3019416" cy="369332"/>
          </a:xfrm>
          <a:prstGeom prst="rect">
            <a:avLst/>
          </a:prstGeom>
        </p:spPr>
        <p:txBody>
          <a:bodyPr wrap="none">
            <a:spAutoFit/>
          </a:bodyPr>
          <a:lstStyle/>
          <a:p>
            <a:r>
              <a:rPr lang="en-US" altLang="zh-TW" dirty="0"/>
              <a:t>https://github.com/fxsjy/jieba</a:t>
            </a:r>
            <a:endParaRPr lang="zh-TW" altLang="en-US" dirty="0"/>
          </a:p>
        </p:txBody>
      </p:sp>
      <p:sp>
        <p:nvSpPr>
          <p:cNvPr id="9" name="矩形 8"/>
          <p:cNvSpPr/>
          <p:nvPr/>
        </p:nvSpPr>
        <p:spPr>
          <a:xfrm>
            <a:off x="424873" y="6239562"/>
            <a:ext cx="3454400" cy="461665"/>
          </a:xfrm>
          <a:prstGeom prst="rect">
            <a:avLst/>
          </a:prstGeom>
        </p:spPr>
        <p:txBody>
          <a:bodyPr wrap="square">
            <a:spAutoFit/>
          </a:bodyPr>
          <a:lstStyle/>
          <a:p>
            <a:r>
              <a:rPr lang="zh-TW" altLang="en-US" sz="1200" dirty="0" smtClean="0"/>
              <a:t>搜索引擎模式，在精確模式的基礎上，對長詞再次切分，提高召回率，適合用於搜尋引擎分詞。</a:t>
            </a:r>
            <a:endParaRPr lang="en-US" altLang="zh-TW" sz="1200" dirty="0" smtClean="0"/>
          </a:p>
        </p:txBody>
      </p:sp>
      <p:sp>
        <p:nvSpPr>
          <p:cNvPr id="10" name="矩形 9"/>
          <p:cNvSpPr/>
          <p:nvPr/>
        </p:nvSpPr>
        <p:spPr>
          <a:xfrm>
            <a:off x="910363" y="1889748"/>
            <a:ext cx="1722438" cy="923330"/>
          </a:xfrm>
          <a:prstGeom prst="rect">
            <a:avLst/>
          </a:prstGeom>
        </p:spPr>
        <p:txBody>
          <a:bodyPr wrap="square">
            <a:spAutoFit/>
          </a:bodyPr>
          <a:lstStyle/>
          <a:p>
            <a:r>
              <a:rPr lang="zh-TW" altLang="en-US" dirty="0"/>
              <a:t>支持繁體分詞</a:t>
            </a:r>
          </a:p>
          <a:p>
            <a:r>
              <a:rPr lang="zh-TW" altLang="en-US" dirty="0"/>
              <a:t>支持自訂字典</a:t>
            </a:r>
          </a:p>
          <a:p>
            <a:r>
              <a:rPr lang="en-US" altLang="zh-TW" dirty="0"/>
              <a:t>MIT </a:t>
            </a:r>
            <a:r>
              <a:rPr lang="zh-TW" altLang="en-US" dirty="0"/>
              <a:t>授權協議</a:t>
            </a:r>
          </a:p>
        </p:txBody>
      </p:sp>
      <p:sp>
        <p:nvSpPr>
          <p:cNvPr id="11" name="矩形 10"/>
          <p:cNvSpPr/>
          <p:nvPr/>
        </p:nvSpPr>
        <p:spPr>
          <a:xfrm>
            <a:off x="4027634" y="1554910"/>
            <a:ext cx="4737676" cy="830997"/>
          </a:xfrm>
          <a:prstGeom prst="rect">
            <a:avLst/>
          </a:prstGeom>
        </p:spPr>
        <p:txBody>
          <a:bodyPr wrap="square">
            <a:spAutoFit/>
          </a:bodyPr>
          <a:lstStyle/>
          <a:p>
            <a:r>
              <a:rPr lang="en-US" altLang="zh-TW" sz="1200" dirty="0" err="1"/>
              <a:t>jieba</a:t>
            </a:r>
            <a:endParaRPr lang="en-US" altLang="zh-TW" sz="1200" dirty="0"/>
          </a:p>
          <a:p>
            <a:r>
              <a:rPr lang="en-US" altLang="zh-TW" sz="1200" dirty="0"/>
              <a:t>“</a:t>
            </a:r>
            <a:r>
              <a:rPr lang="zh-TW" altLang="en-US" sz="1200" dirty="0"/>
              <a:t>結巴”中文分詞：做最好的 </a:t>
            </a:r>
            <a:r>
              <a:rPr lang="en-US" altLang="zh-TW" sz="1200" dirty="0"/>
              <a:t>Python </a:t>
            </a:r>
            <a:r>
              <a:rPr lang="zh-TW" altLang="en-US" sz="1200" dirty="0"/>
              <a:t>中文分片語件</a:t>
            </a:r>
          </a:p>
          <a:p>
            <a:r>
              <a:rPr lang="en-US" altLang="zh-TW" sz="1200" dirty="0"/>
              <a:t>"</a:t>
            </a:r>
            <a:r>
              <a:rPr lang="en-US" altLang="zh-TW" sz="1200" dirty="0" err="1"/>
              <a:t>Jieba</a:t>
            </a:r>
            <a:r>
              <a:rPr lang="en-US" altLang="zh-TW" sz="1200" dirty="0"/>
              <a:t>" (Chinese for "to stutter") Chinese text segmentation: built to be the best Python Chinese word segmentation module.</a:t>
            </a:r>
          </a:p>
        </p:txBody>
      </p:sp>
      <p:sp>
        <p:nvSpPr>
          <p:cNvPr id="12" name="矩形 11"/>
          <p:cNvSpPr/>
          <p:nvPr/>
        </p:nvSpPr>
        <p:spPr>
          <a:xfrm>
            <a:off x="420110" y="3013098"/>
            <a:ext cx="2442008" cy="369332"/>
          </a:xfrm>
          <a:prstGeom prst="rect">
            <a:avLst/>
          </a:prstGeom>
        </p:spPr>
        <p:txBody>
          <a:bodyPr wrap="square">
            <a:spAutoFit/>
          </a:bodyPr>
          <a:lstStyle/>
          <a:p>
            <a:r>
              <a:rPr lang="zh-TW" altLang="en-US" dirty="0" smtClean="0"/>
              <a:t>支持</a:t>
            </a:r>
            <a:r>
              <a:rPr lang="zh-TW" altLang="en-US" dirty="0"/>
              <a:t>三種分詞模式：</a:t>
            </a:r>
          </a:p>
        </p:txBody>
      </p:sp>
      <p:sp>
        <p:nvSpPr>
          <p:cNvPr id="13" name="矩形 12"/>
          <p:cNvSpPr/>
          <p:nvPr/>
        </p:nvSpPr>
        <p:spPr>
          <a:xfrm>
            <a:off x="420110" y="4527907"/>
            <a:ext cx="3459163" cy="646331"/>
          </a:xfrm>
          <a:prstGeom prst="rect">
            <a:avLst/>
          </a:prstGeom>
        </p:spPr>
        <p:txBody>
          <a:bodyPr wrap="square">
            <a:spAutoFit/>
          </a:bodyPr>
          <a:lstStyle/>
          <a:p>
            <a:r>
              <a:rPr lang="zh-TW" altLang="en-US" dirty="0"/>
              <a:t>精確模式，試圖將句子最精確地切開，適合文本分析；</a:t>
            </a:r>
          </a:p>
        </p:txBody>
      </p:sp>
      <p:sp>
        <p:nvSpPr>
          <p:cNvPr id="14" name="矩形 13"/>
          <p:cNvSpPr/>
          <p:nvPr/>
        </p:nvSpPr>
        <p:spPr>
          <a:xfrm>
            <a:off x="420110" y="3493503"/>
            <a:ext cx="3660775" cy="923330"/>
          </a:xfrm>
          <a:prstGeom prst="rect">
            <a:avLst/>
          </a:prstGeom>
        </p:spPr>
        <p:txBody>
          <a:bodyPr wrap="square">
            <a:spAutoFit/>
          </a:bodyPr>
          <a:lstStyle/>
          <a:p>
            <a:r>
              <a:rPr lang="zh-TW" altLang="en-US" dirty="0"/>
              <a:t>全模式，把句子中所有的可以成詞的詞語都掃描出來</a:t>
            </a:r>
            <a:r>
              <a:rPr lang="en-US" altLang="zh-TW" dirty="0"/>
              <a:t>, </a:t>
            </a:r>
            <a:r>
              <a:rPr lang="zh-TW" altLang="en-US" dirty="0"/>
              <a:t>速度非常快，但是不能解決歧義；</a:t>
            </a:r>
          </a:p>
        </p:txBody>
      </p:sp>
    </p:spTree>
    <p:extLst>
      <p:ext uri="{BB962C8B-B14F-4D97-AF65-F5344CB8AC3E}">
        <p14:creationId xmlns:p14="http://schemas.microsoft.com/office/powerpoint/2010/main" val="14013873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2"/>
          <a:stretch>
            <a:fillRect/>
          </a:stretch>
        </p:blipFill>
        <p:spPr>
          <a:xfrm>
            <a:off x="309080" y="653019"/>
            <a:ext cx="8206270" cy="5175126"/>
          </a:xfrm>
          <a:prstGeom prst="rect">
            <a:avLst/>
          </a:prstGeom>
        </p:spPr>
      </p:pic>
      <p:sp>
        <p:nvSpPr>
          <p:cNvPr id="7" name="矩形 6"/>
          <p:cNvSpPr/>
          <p:nvPr/>
        </p:nvSpPr>
        <p:spPr>
          <a:xfrm>
            <a:off x="443345" y="6045600"/>
            <a:ext cx="7536873" cy="307777"/>
          </a:xfrm>
          <a:prstGeom prst="rect">
            <a:avLst/>
          </a:prstGeom>
        </p:spPr>
        <p:txBody>
          <a:bodyPr wrap="square">
            <a:spAutoFit/>
          </a:bodyPr>
          <a:lstStyle/>
          <a:p>
            <a:r>
              <a:rPr lang="zh-TW" altLang="en-US" sz="1400" dirty="0" smtClean="0"/>
              <a:t>搜索引擎模式，在精確模式的基礎上，對長詞再次切分，提高召回率，適合用於搜尋引擎分詞。</a:t>
            </a:r>
            <a:endParaRPr lang="en-US" altLang="zh-TW" sz="1400" dirty="0" smtClean="0"/>
          </a:p>
        </p:txBody>
      </p:sp>
      <p:sp>
        <p:nvSpPr>
          <p:cNvPr id="8" name="矩形 7"/>
          <p:cNvSpPr/>
          <p:nvPr/>
        </p:nvSpPr>
        <p:spPr>
          <a:xfrm>
            <a:off x="4664363" y="5403273"/>
            <a:ext cx="2318328" cy="4248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24872" y="2410691"/>
            <a:ext cx="4959927" cy="12547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28588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smtClean="0"/>
              <a:t>Sequence Data</a:t>
            </a:r>
          </a:p>
          <a:p>
            <a:pPr algn="ctr"/>
            <a:r>
              <a:rPr lang="zh-TW" altLang="en-US" sz="6600" dirty="0" smtClean="0"/>
              <a:t>的分析</a:t>
            </a:r>
            <a:r>
              <a:rPr lang="en-US" altLang="zh-TW" sz="6600" dirty="0" smtClean="0"/>
              <a:t>(1)</a:t>
            </a:r>
          </a:p>
          <a:p>
            <a:pPr algn="ctr"/>
            <a:r>
              <a:rPr lang="en-US" altLang="zh-TW" sz="6600" dirty="0"/>
              <a:t>Time Series</a:t>
            </a:r>
            <a:endParaRPr lang="zh-TW" altLang="en-US" sz="6600" dirty="0"/>
          </a:p>
        </p:txBody>
      </p:sp>
    </p:spTree>
    <p:extLst>
      <p:ext uri="{BB962C8B-B14F-4D97-AF65-F5344CB8AC3E}">
        <p14:creationId xmlns:p14="http://schemas.microsoft.com/office/powerpoint/2010/main" val="34778640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054635"/>
            <a:ext cx="9144000" cy="1325563"/>
          </a:xfrm>
          <a:solidFill>
            <a:srgbClr val="0070C0"/>
          </a:solidFill>
        </p:spPr>
        <p:txBody>
          <a:bodyPr>
            <a:normAutofit/>
          </a:bodyPr>
          <a:lstStyle/>
          <a:p>
            <a:r>
              <a:rPr lang="zh-TW" altLang="en-US" dirty="0">
                <a:solidFill>
                  <a:schemeClr val="bg1"/>
                </a:solidFill>
              </a:rPr>
              <a:t>詞性標</a:t>
            </a:r>
            <a:r>
              <a:rPr lang="zh-TW" altLang="en-US" dirty="0" smtClean="0">
                <a:solidFill>
                  <a:schemeClr val="bg1"/>
                </a:solidFill>
              </a:rPr>
              <a:t>註</a:t>
            </a:r>
            <a:r>
              <a:rPr lang="en-US" altLang="zh-TW" dirty="0" smtClean="0">
                <a:solidFill>
                  <a:schemeClr val="bg1"/>
                </a:solidFill>
              </a:rPr>
              <a:t>Part-of-speech tagging</a:t>
            </a:r>
            <a:endParaRPr lang="zh-TW" altLang="en-US" dirty="0">
              <a:solidFill>
                <a:schemeClr val="bg1"/>
              </a:solidFill>
            </a:endParaRPr>
          </a:p>
        </p:txBody>
      </p:sp>
      <p:sp>
        <p:nvSpPr>
          <p:cNvPr id="4" name="矩形 3"/>
          <p:cNvSpPr/>
          <p:nvPr/>
        </p:nvSpPr>
        <p:spPr>
          <a:xfrm>
            <a:off x="4398446" y="2542922"/>
            <a:ext cx="4745554" cy="1200329"/>
          </a:xfrm>
          <a:prstGeom prst="rect">
            <a:avLst/>
          </a:prstGeom>
        </p:spPr>
        <p:txBody>
          <a:bodyPr wrap="square">
            <a:spAutoFit/>
          </a:bodyPr>
          <a:lstStyle/>
          <a:p>
            <a:r>
              <a:rPr lang="zh-TW" altLang="en-US" b="1" dirty="0"/>
              <a:t>字詞（</a:t>
            </a:r>
            <a:r>
              <a:rPr lang="en-US" altLang="zh-TW" b="1" dirty="0"/>
              <a:t>word</a:t>
            </a:r>
            <a:r>
              <a:rPr lang="zh-TW" altLang="en-US" b="1" dirty="0"/>
              <a:t>）是語言系統中具有獨立語意或扮演特定語法功能</a:t>
            </a:r>
            <a:r>
              <a:rPr lang="zh-TW" altLang="en-US" b="1" dirty="0" smtClean="0"/>
              <a:t>，</a:t>
            </a:r>
            <a:endParaRPr lang="en-US" altLang="zh-TW" b="1" dirty="0" smtClean="0"/>
          </a:p>
          <a:p>
            <a:r>
              <a:rPr lang="zh-TW" altLang="en-US" b="1" dirty="0" smtClean="0"/>
              <a:t>且</a:t>
            </a:r>
            <a:r>
              <a:rPr lang="zh-TW" altLang="en-US" b="1" dirty="0"/>
              <a:t>可以自由使用的最小語言單位</a:t>
            </a:r>
            <a:r>
              <a:rPr lang="zh-TW" altLang="en-US" b="1" dirty="0" smtClean="0"/>
              <a:t>。</a:t>
            </a:r>
            <a:endParaRPr lang="en-US" altLang="zh-TW" b="1" dirty="0" smtClean="0"/>
          </a:p>
          <a:p>
            <a:endParaRPr lang="en-US" altLang="zh-TW" b="1" dirty="0"/>
          </a:p>
        </p:txBody>
      </p:sp>
      <p:sp>
        <p:nvSpPr>
          <p:cNvPr id="3" name="矩形 2"/>
          <p:cNvSpPr/>
          <p:nvPr/>
        </p:nvSpPr>
        <p:spPr>
          <a:xfrm>
            <a:off x="476960" y="5093429"/>
            <a:ext cx="7842972" cy="1200329"/>
          </a:xfrm>
          <a:prstGeom prst="rect">
            <a:avLst/>
          </a:prstGeom>
        </p:spPr>
        <p:txBody>
          <a:bodyPr wrap="square">
            <a:spAutoFit/>
          </a:bodyPr>
          <a:lstStyle/>
          <a:p>
            <a:r>
              <a:rPr lang="zh-TW" altLang="en-US" b="1" dirty="0"/>
              <a:t>隨著語言的不同，詞性分類的方式也有所差異</a:t>
            </a:r>
            <a:r>
              <a:rPr lang="zh-TW" altLang="en-US" b="1" dirty="0" smtClean="0"/>
              <a:t>。</a:t>
            </a:r>
            <a:endParaRPr lang="en-US" altLang="zh-TW" b="1" dirty="0" smtClean="0"/>
          </a:p>
          <a:p>
            <a:r>
              <a:rPr lang="zh-TW" altLang="en-US" b="1" dirty="0" smtClean="0"/>
              <a:t>基本上</a:t>
            </a:r>
            <a:r>
              <a:rPr lang="zh-TW" altLang="en-US" b="1" dirty="0"/>
              <a:t>可分為動詞（</a:t>
            </a:r>
            <a:r>
              <a:rPr lang="en-US" altLang="zh-TW" b="1" dirty="0"/>
              <a:t>verb</a:t>
            </a:r>
            <a:r>
              <a:rPr lang="zh-TW" altLang="en-US" b="1" dirty="0"/>
              <a:t>）、名詞（</a:t>
            </a:r>
            <a:r>
              <a:rPr lang="en-US" altLang="zh-TW" b="1" dirty="0"/>
              <a:t>noun</a:t>
            </a:r>
            <a:r>
              <a:rPr lang="zh-TW" altLang="en-US" b="1" dirty="0"/>
              <a:t>）、形容詞（</a:t>
            </a:r>
            <a:r>
              <a:rPr lang="en-US" altLang="zh-TW" b="1" dirty="0"/>
              <a:t>adjective</a:t>
            </a:r>
            <a:r>
              <a:rPr lang="zh-TW" altLang="en-US" b="1" dirty="0"/>
              <a:t>）、副詞（</a:t>
            </a:r>
            <a:r>
              <a:rPr lang="en-US" altLang="zh-TW" b="1" dirty="0"/>
              <a:t>adverb</a:t>
            </a:r>
            <a:r>
              <a:rPr lang="zh-TW" altLang="en-US" b="1" dirty="0"/>
              <a:t>），以及其他類別</a:t>
            </a:r>
            <a:r>
              <a:rPr lang="zh-TW" altLang="en-US" b="1" dirty="0" smtClean="0"/>
              <a:t>，例如</a:t>
            </a:r>
            <a:r>
              <a:rPr lang="zh-TW" altLang="en-US" b="1" dirty="0"/>
              <a:t>：代名詞（</a:t>
            </a:r>
            <a:r>
              <a:rPr lang="en-US" altLang="zh-TW" b="1" dirty="0"/>
              <a:t>pronoun</a:t>
            </a:r>
            <a:r>
              <a:rPr lang="zh-TW" altLang="en-US" b="1" dirty="0"/>
              <a:t>）、介係詞（</a:t>
            </a:r>
            <a:r>
              <a:rPr lang="en-US" altLang="zh-TW" b="1" dirty="0"/>
              <a:t>preposition</a:t>
            </a:r>
            <a:r>
              <a:rPr lang="zh-TW" altLang="en-US" b="1" dirty="0"/>
              <a:t>）、連接詞（</a:t>
            </a:r>
            <a:r>
              <a:rPr lang="en-US" altLang="zh-TW" b="1" dirty="0"/>
              <a:t>conjunction</a:t>
            </a:r>
            <a:r>
              <a:rPr lang="zh-TW" altLang="en-US" b="1" dirty="0"/>
              <a:t>）或感嘆詞（</a:t>
            </a:r>
            <a:r>
              <a:rPr lang="en-US" altLang="zh-TW" b="1" dirty="0"/>
              <a:t>interjection</a:t>
            </a:r>
            <a:r>
              <a:rPr lang="zh-TW" altLang="en-US" b="1" dirty="0"/>
              <a:t>）</a:t>
            </a:r>
            <a:endParaRPr lang="zh-TW" altLang="en-US" dirty="0"/>
          </a:p>
        </p:txBody>
      </p:sp>
      <p:sp>
        <p:nvSpPr>
          <p:cNvPr id="5" name="矩形 4"/>
          <p:cNvSpPr/>
          <p:nvPr/>
        </p:nvSpPr>
        <p:spPr>
          <a:xfrm>
            <a:off x="1080654" y="3743251"/>
            <a:ext cx="6982691" cy="923330"/>
          </a:xfrm>
          <a:prstGeom prst="rect">
            <a:avLst/>
          </a:prstGeom>
        </p:spPr>
        <p:txBody>
          <a:bodyPr wrap="square">
            <a:spAutoFit/>
          </a:bodyPr>
          <a:lstStyle/>
          <a:p>
            <a:r>
              <a:rPr lang="zh-TW" altLang="en-US" b="1" dirty="0"/>
              <a:t>依據字詞在句法結構或語言形態上扮演的角色，</a:t>
            </a:r>
            <a:endParaRPr lang="en-US" altLang="zh-TW" b="1" dirty="0"/>
          </a:p>
          <a:p>
            <a:r>
              <a:rPr lang="zh-TW" altLang="en-US" b="1" dirty="0"/>
              <a:t>經由詞性分類賦予語句中每個字詞適當之詞性符號或標記的過程，</a:t>
            </a:r>
            <a:endParaRPr lang="en-US" altLang="zh-TW" b="1" dirty="0"/>
          </a:p>
          <a:p>
            <a:r>
              <a:rPr lang="zh-TW" altLang="en-US" b="1" dirty="0"/>
              <a:t>則稱為詞性標記（</a:t>
            </a:r>
            <a:r>
              <a:rPr lang="en-US" altLang="zh-TW" b="1" dirty="0"/>
              <a:t>part-of-speech tagging</a:t>
            </a:r>
            <a:r>
              <a:rPr lang="zh-TW" altLang="en-US" b="1" dirty="0"/>
              <a:t>，或稱</a:t>
            </a:r>
            <a:r>
              <a:rPr lang="en-US" altLang="zh-TW" b="1" dirty="0"/>
              <a:t>POS tagging</a:t>
            </a:r>
            <a:r>
              <a:rPr lang="zh-TW" altLang="en-US" b="1" dirty="0"/>
              <a:t>）。</a:t>
            </a:r>
            <a:endParaRPr lang="zh-TW" altLang="en-US" dirty="0"/>
          </a:p>
        </p:txBody>
      </p:sp>
      <p:sp>
        <p:nvSpPr>
          <p:cNvPr id="11" name="矩形 10"/>
          <p:cNvSpPr/>
          <p:nvPr/>
        </p:nvSpPr>
        <p:spPr>
          <a:xfrm>
            <a:off x="112968" y="2507726"/>
            <a:ext cx="4152099" cy="369332"/>
          </a:xfrm>
          <a:prstGeom prst="rect">
            <a:avLst/>
          </a:prstGeom>
        </p:spPr>
        <p:txBody>
          <a:bodyPr wrap="none">
            <a:spAutoFit/>
          </a:bodyPr>
          <a:lstStyle/>
          <a:p>
            <a:r>
              <a:rPr lang="en-US" altLang="zh-TW" dirty="0"/>
              <a:t>http://terms.naer.edu.tw/detail/1678982/</a:t>
            </a:r>
            <a:endParaRPr lang="zh-TW" altLang="en-US" dirty="0"/>
          </a:p>
        </p:txBody>
      </p:sp>
    </p:spTree>
    <p:extLst>
      <p:ext uri="{BB962C8B-B14F-4D97-AF65-F5344CB8AC3E}">
        <p14:creationId xmlns:p14="http://schemas.microsoft.com/office/powerpoint/2010/main" val="2051326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054635"/>
            <a:ext cx="9144000" cy="1325563"/>
          </a:xfrm>
          <a:solidFill>
            <a:srgbClr val="0070C0"/>
          </a:solidFill>
        </p:spPr>
        <p:txBody>
          <a:bodyPr>
            <a:normAutofit/>
          </a:bodyPr>
          <a:lstStyle/>
          <a:p>
            <a:r>
              <a:rPr lang="zh-TW" altLang="en-US" dirty="0">
                <a:solidFill>
                  <a:schemeClr val="bg1"/>
                </a:solidFill>
              </a:rPr>
              <a:t>詞性標</a:t>
            </a:r>
            <a:r>
              <a:rPr lang="zh-TW" altLang="en-US" dirty="0" smtClean="0">
                <a:solidFill>
                  <a:schemeClr val="bg1"/>
                </a:solidFill>
              </a:rPr>
              <a:t>註</a:t>
            </a:r>
            <a:r>
              <a:rPr lang="en-US" altLang="zh-TW" dirty="0" smtClean="0">
                <a:solidFill>
                  <a:schemeClr val="bg1"/>
                </a:solidFill>
              </a:rPr>
              <a:t>Part-of-speech tagging</a:t>
            </a:r>
            <a:endParaRPr lang="zh-TW" altLang="en-US" dirty="0">
              <a:solidFill>
                <a:schemeClr val="bg1"/>
              </a:solidFill>
            </a:endParaRPr>
          </a:p>
        </p:txBody>
      </p:sp>
      <p:sp>
        <p:nvSpPr>
          <p:cNvPr id="4" name="矩形 3"/>
          <p:cNvSpPr/>
          <p:nvPr/>
        </p:nvSpPr>
        <p:spPr>
          <a:xfrm>
            <a:off x="639441" y="2542371"/>
            <a:ext cx="4152099" cy="369332"/>
          </a:xfrm>
          <a:prstGeom prst="rect">
            <a:avLst/>
          </a:prstGeom>
        </p:spPr>
        <p:txBody>
          <a:bodyPr wrap="none">
            <a:spAutoFit/>
          </a:bodyPr>
          <a:lstStyle/>
          <a:p>
            <a:r>
              <a:rPr lang="en-US" altLang="zh-TW" dirty="0"/>
              <a:t>http://terms.naer.edu.tw/detail/1678982/</a:t>
            </a:r>
            <a:endParaRPr lang="zh-TW" altLang="en-US" dirty="0"/>
          </a:p>
        </p:txBody>
      </p:sp>
      <p:sp>
        <p:nvSpPr>
          <p:cNvPr id="6" name="矩形 5"/>
          <p:cNvSpPr/>
          <p:nvPr/>
        </p:nvSpPr>
        <p:spPr>
          <a:xfrm>
            <a:off x="739886" y="5896349"/>
            <a:ext cx="7744691" cy="646331"/>
          </a:xfrm>
          <a:prstGeom prst="rect">
            <a:avLst/>
          </a:prstGeom>
        </p:spPr>
        <p:txBody>
          <a:bodyPr wrap="square">
            <a:spAutoFit/>
          </a:bodyPr>
          <a:lstStyle/>
          <a:p>
            <a:r>
              <a:rPr lang="en-US" altLang="zh-TW" dirty="0" smtClean="0"/>
              <a:t>VBG</a:t>
            </a:r>
            <a:r>
              <a:rPr lang="zh-TW" altLang="en-US" dirty="0"/>
              <a:t>為動名詞或現在分詞，</a:t>
            </a:r>
            <a:r>
              <a:rPr lang="en-US" altLang="zh-TW" dirty="0"/>
              <a:t>BEZ</a:t>
            </a:r>
            <a:r>
              <a:rPr lang="zh-TW" altLang="en-US" dirty="0"/>
              <a:t>代表</a:t>
            </a:r>
            <a:r>
              <a:rPr lang="en-US" altLang="zh-TW" dirty="0"/>
              <a:t>is</a:t>
            </a:r>
            <a:r>
              <a:rPr lang="zh-TW" altLang="en-US" dirty="0"/>
              <a:t>，</a:t>
            </a:r>
            <a:r>
              <a:rPr lang="en-US" altLang="zh-TW" dirty="0"/>
              <a:t>AT</a:t>
            </a:r>
            <a:r>
              <a:rPr lang="zh-TW" altLang="en-US" dirty="0"/>
              <a:t>為冠詞，</a:t>
            </a:r>
            <a:r>
              <a:rPr lang="en-US" altLang="zh-TW" dirty="0"/>
              <a:t>NN</a:t>
            </a:r>
            <a:r>
              <a:rPr lang="zh-TW" altLang="en-US" dirty="0"/>
              <a:t>為名詞，</a:t>
            </a:r>
            <a:r>
              <a:rPr lang="en-US" altLang="zh-TW" dirty="0"/>
              <a:t>IN</a:t>
            </a:r>
            <a:r>
              <a:rPr lang="zh-TW" altLang="en-US" dirty="0"/>
              <a:t>為介係詞，</a:t>
            </a:r>
            <a:r>
              <a:rPr lang="en-US" altLang="zh-TW" dirty="0"/>
              <a:t>CC</a:t>
            </a:r>
            <a:r>
              <a:rPr lang="zh-TW" altLang="en-US" dirty="0"/>
              <a:t>為連接詞，</a:t>
            </a:r>
            <a:r>
              <a:rPr lang="en-US" altLang="zh-TW" dirty="0"/>
              <a:t>DT</a:t>
            </a:r>
            <a:r>
              <a:rPr lang="zh-TW" altLang="en-US" dirty="0"/>
              <a:t>為限定詞，</a:t>
            </a:r>
            <a:r>
              <a:rPr lang="en-US" altLang="zh-TW" dirty="0"/>
              <a:t>PP$</a:t>
            </a:r>
            <a:r>
              <a:rPr lang="zh-TW" altLang="en-US" dirty="0"/>
              <a:t>為所有格，</a:t>
            </a:r>
            <a:r>
              <a:rPr lang="en-US" altLang="zh-TW" dirty="0"/>
              <a:t>JJ</a:t>
            </a:r>
            <a:r>
              <a:rPr lang="zh-TW" altLang="en-US" dirty="0"/>
              <a:t>為形容詞。</a:t>
            </a:r>
          </a:p>
        </p:txBody>
      </p:sp>
      <p:sp>
        <p:nvSpPr>
          <p:cNvPr id="7" name="矩形 6"/>
          <p:cNvSpPr/>
          <p:nvPr/>
        </p:nvSpPr>
        <p:spPr>
          <a:xfrm>
            <a:off x="5370944" y="2618907"/>
            <a:ext cx="1800493" cy="369332"/>
          </a:xfrm>
          <a:prstGeom prst="rect">
            <a:avLst/>
          </a:prstGeom>
        </p:spPr>
        <p:txBody>
          <a:bodyPr wrap="none">
            <a:spAutoFit/>
          </a:bodyPr>
          <a:lstStyle/>
          <a:p>
            <a:r>
              <a:rPr lang="zh-TW" altLang="en-US" dirty="0"/>
              <a:t>詞性標記的範例</a:t>
            </a:r>
          </a:p>
        </p:txBody>
      </p:sp>
      <p:sp>
        <p:nvSpPr>
          <p:cNvPr id="8" name="矩形 7"/>
          <p:cNvSpPr/>
          <p:nvPr/>
        </p:nvSpPr>
        <p:spPr>
          <a:xfrm>
            <a:off x="639441" y="3220211"/>
            <a:ext cx="7293119" cy="646331"/>
          </a:xfrm>
          <a:prstGeom prst="rect">
            <a:avLst/>
          </a:prstGeom>
        </p:spPr>
        <p:txBody>
          <a:bodyPr wrap="square">
            <a:spAutoFit/>
          </a:bodyPr>
          <a:lstStyle/>
          <a:p>
            <a:r>
              <a:rPr lang="en-US" altLang="zh-TW" dirty="0"/>
              <a:t>Tagging is the task of labeling (or tagging) each word in a sentence with its appropriate part of speech.</a:t>
            </a:r>
            <a:endParaRPr lang="zh-TW" altLang="en-US" dirty="0"/>
          </a:p>
        </p:txBody>
      </p:sp>
      <p:sp>
        <p:nvSpPr>
          <p:cNvPr id="9" name="矩形 8"/>
          <p:cNvSpPr/>
          <p:nvPr/>
        </p:nvSpPr>
        <p:spPr>
          <a:xfrm>
            <a:off x="639441" y="4537333"/>
            <a:ext cx="7845136" cy="923330"/>
          </a:xfrm>
          <a:prstGeom prst="rect">
            <a:avLst/>
          </a:prstGeom>
        </p:spPr>
        <p:txBody>
          <a:bodyPr wrap="square">
            <a:spAutoFit/>
          </a:bodyPr>
          <a:lstStyle/>
          <a:p>
            <a:r>
              <a:rPr lang="en-US" altLang="zh-TW" dirty="0" err="1"/>
              <a:t>Tagging</a:t>
            </a:r>
            <a:r>
              <a:rPr lang="en-US" altLang="zh-TW" dirty="0" err="1">
                <a:solidFill>
                  <a:srgbClr val="FF0000"/>
                </a:solidFill>
              </a:rPr>
              <a:t>_VBG</a:t>
            </a:r>
            <a:r>
              <a:rPr lang="en-US" altLang="zh-TW" dirty="0"/>
              <a:t> </a:t>
            </a:r>
            <a:r>
              <a:rPr lang="en-US" altLang="zh-TW" dirty="0" err="1"/>
              <a:t>is</a:t>
            </a:r>
            <a:r>
              <a:rPr lang="en-US" altLang="zh-TW" dirty="0" err="1">
                <a:solidFill>
                  <a:srgbClr val="FF0000"/>
                </a:solidFill>
              </a:rPr>
              <a:t>_BEZ</a:t>
            </a:r>
            <a:r>
              <a:rPr lang="en-US" altLang="zh-TW" dirty="0"/>
              <a:t> </a:t>
            </a:r>
            <a:r>
              <a:rPr lang="en-US" altLang="zh-TW" dirty="0" err="1"/>
              <a:t>the</a:t>
            </a:r>
            <a:r>
              <a:rPr lang="en-US" altLang="zh-TW" b="1" dirty="0" err="1">
                <a:solidFill>
                  <a:srgbClr val="FF0000"/>
                </a:solidFill>
                <a:effectLst>
                  <a:outerShdw blurRad="38100" dist="38100" dir="2700000" algn="tl">
                    <a:srgbClr val="000000">
                      <a:alpha val="43137"/>
                    </a:srgbClr>
                  </a:outerShdw>
                </a:effectLst>
              </a:rPr>
              <a:t>_AT</a:t>
            </a:r>
            <a:r>
              <a:rPr lang="en-US" altLang="zh-TW" dirty="0"/>
              <a:t> </a:t>
            </a:r>
            <a:r>
              <a:rPr lang="en-US" altLang="zh-TW" dirty="0" err="1"/>
              <a:t>task_NN</a:t>
            </a:r>
            <a:r>
              <a:rPr lang="en-US" altLang="zh-TW" dirty="0"/>
              <a:t> </a:t>
            </a:r>
            <a:r>
              <a:rPr lang="en-US" altLang="zh-TW" dirty="0" err="1"/>
              <a:t>of_IN</a:t>
            </a:r>
            <a:r>
              <a:rPr lang="en-US" altLang="zh-TW" dirty="0"/>
              <a:t> </a:t>
            </a:r>
            <a:r>
              <a:rPr lang="en-US" altLang="zh-TW" dirty="0" err="1"/>
              <a:t>labeling_VBG</a:t>
            </a:r>
            <a:r>
              <a:rPr lang="en-US" altLang="zh-TW" dirty="0"/>
              <a:t> (_( </a:t>
            </a:r>
            <a:r>
              <a:rPr lang="en-US" altLang="zh-TW" dirty="0" err="1"/>
              <a:t>or_CC</a:t>
            </a:r>
            <a:r>
              <a:rPr lang="en-US" altLang="zh-TW" dirty="0"/>
              <a:t> </a:t>
            </a:r>
            <a:r>
              <a:rPr lang="en-US" altLang="zh-TW" dirty="0" err="1"/>
              <a:t>tagging_VBG</a:t>
            </a:r>
            <a:r>
              <a:rPr lang="en-US" altLang="zh-TW" dirty="0"/>
              <a:t> )_) </a:t>
            </a:r>
            <a:r>
              <a:rPr lang="en-US" altLang="zh-TW" dirty="0" err="1"/>
              <a:t>each_DT</a:t>
            </a:r>
            <a:r>
              <a:rPr lang="en-US" altLang="zh-TW" dirty="0"/>
              <a:t> </a:t>
            </a:r>
            <a:r>
              <a:rPr lang="en-US" altLang="zh-TW" dirty="0" err="1"/>
              <a:t>word_NN</a:t>
            </a:r>
            <a:r>
              <a:rPr lang="en-US" altLang="zh-TW" dirty="0"/>
              <a:t> </a:t>
            </a:r>
            <a:r>
              <a:rPr lang="en-US" altLang="zh-TW" dirty="0" err="1"/>
              <a:t>in_IN</a:t>
            </a:r>
            <a:r>
              <a:rPr lang="en-US" altLang="zh-TW" dirty="0"/>
              <a:t> </a:t>
            </a:r>
            <a:r>
              <a:rPr lang="en-US" altLang="zh-TW" dirty="0" err="1"/>
              <a:t>a_AT</a:t>
            </a:r>
            <a:r>
              <a:rPr lang="en-US" altLang="zh-TW" dirty="0"/>
              <a:t> </a:t>
            </a:r>
            <a:r>
              <a:rPr lang="en-US" altLang="zh-TW" dirty="0" err="1"/>
              <a:t>sentence_NN</a:t>
            </a:r>
            <a:r>
              <a:rPr lang="en-US" altLang="zh-TW" dirty="0"/>
              <a:t> </a:t>
            </a:r>
            <a:r>
              <a:rPr lang="en-US" altLang="zh-TW" dirty="0" err="1"/>
              <a:t>with_IN</a:t>
            </a:r>
            <a:r>
              <a:rPr lang="en-US" altLang="zh-TW" dirty="0"/>
              <a:t> </a:t>
            </a:r>
            <a:r>
              <a:rPr lang="en-US" altLang="zh-TW" dirty="0" err="1"/>
              <a:t>its_PP</a:t>
            </a:r>
            <a:r>
              <a:rPr lang="en-US" altLang="zh-TW" dirty="0"/>
              <a:t>$ </a:t>
            </a:r>
            <a:r>
              <a:rPr lang="en-US" altLang="zh-TW" dirty="0" err="1"/>
              <a:t>appropriate_JJ</a:t>
            </a:r>
            <a:r>
              <a:rPr lang="en-US" altLang="zh-TW" dirty="0"/>
              <a:t> </a:t>
            </a:r>
            <a:r>
              <a:rPr lang="en-US" altLang="zh-TW" dirty="0" err="1"/>
              <a:t>part_NN</a:t>
            </a:r>
            <a:r>
              <a:rPr lang="en-US" altLang="zh-TW" dirty="0"/>
              <a:t> </a:t>
            </a:r>
            <a:r>
              <a:rPr lang="en-US" altLang="zh-TW" dirty="0" err="1"/>
              <a:t>of_IN</a:t>
            </a:r>
            <a:r>
              <a:rPr lang="en-US" altLang="zh-TW" dirty="0"/>
              <a:t> </a:t>
            </a:r>
            <a:r>
              <a:rPr lang="en-US" altLang="zh-TW" dirty="0" err="1"/>
              <a:t>speech_NN</a:t>
            </a:r>
            <a:r>
              <a:rPr lang="en-US" altLang="zh-TW" dirty="0"/>
              <a:t> ._.</a:t>
            </a:r>
          </a:p>
        </p:txBody>
      </p:sp>
      <p:sp>
        <p:nvSpPr>
          <p:cNvPr id="10" name="向下箭號 9"/>
          <p:cNvSpPr/>
          <p:nvPr/>
        </p:nvSpPr>
        <p:spPr>
          <a:xfrm>
            <a:off x="3549071" y="3744398"/>
            <a:ext cx="905164" cy="7082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7334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8604" y="2256044"/>
            <a:ext cx="2884957" cy="523220"/>
          </a:xfrm>
          <a:prstGeom prst="rect">
            <a:avLst/>
          </a:prstGeom>
        </p:spPr>
        <p:txBody>
          <a:bodyPr wrap="none">
            <a:spAutoFit/>
          </a:bodyPr>
          <a:lstStyle/>
          <a:p>
            <a:r>
              <a:rPr lang="en-US" altLang="zh-TW" sz="2800" dirty="0"/>
              <a:t>!pip list | </a:t>
            </a:r>
            <a:r>
              <a:rPr lang="en-US" altLang="zh-TW" sz="2800" dirty="0" err="1"/>
              <a:t>grep</a:t>
            </a:r>
            <a:r>
              <a:rPr lang="en-US" altLang="zh-TW" sz="2800" dirty="0"/>
              <a:t> </a:t>
            </a:r>
            <a:r>
              <a:rPr lang="en-US" altLang="zh-TW" sz="2800" dirty="0" err="1"/>
              <a:t>nltk</a:t>
            </a:r>
            <a:endParaRPr lang="zh-TW" altLang="en-US" sz="2800" dirty="0"/>
          </a:p>
        </p:txBody>
      </p:sp>
      <p:sp>
        <p:nvSpPr>
          <p:cNvPr id="3" name="標題 1"/>
          <p:cNvSpPr txBox="1">
            <a:spLocks/>
          </p:cNvSpPr>
          <p:nvPr/>
        </p:nvSpPr>
        <p:spPr>
          <a:xfrm>
            <a:off x="0" y="1054636"/>
            <a:ext cx="9144000" cy="801874"/>
          </a:xfrm>
          <a:prstGeom prst="rect">
            <a:avLst/>
          </a:prstGeom>
          <a:solidFill>
            <a:srgbClr val="0070C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smtClean="0">
                <a:solidFill>
                  <a:schemeClr val="bg1"/>
                </a:solidFill>
              </a:rPr>
              <a:t>詞性標註</a:t>
            </a:r>
            <a:r>
              <a:rPr lang="en-US" altLang="zh-TW" dirty="0" smtClean="0">
                <a:solidFill>
                  <a:schemeClr val="bg1"/>
                </a:solidFill>
              </a:rPr>
              <a:t>Part-of-speech tagging</a:t>
            </a:r>
            <a:endParaRPr lang="zh-TW" altLang="en-US" dirty="0">
              <a:solidFill>
                <a:schemeClr val="bg1"/>
              </a:solidFill>
            </a:endParaRPr>
          </a:p>
        </p:txBody>
      </p:sp>
      <p:sp>
        <p:nvSpPr>
          <p:cNvPr id="4" name="矩形 3"/>
          <p:cNvSpPr/>
          <p:nvPr/>
        </p:nvSpPr>
        <p:spPr>
          <a:xfrm>
            <a:off x="995218" y="3317342"/>
            <a:ext cx="7301345" cy="2308324"/>
          </a:xfrm>
          <a:prstGeom prst="rect">
            <a:avLst/>
          </a:prstGeom>
        </p:spPr>
        <p:txBody>
          <a:bodyPr wrap="square">
            <a:spAutoFit/>
          </a:bodyPr>
          <a:lstStyle/>
          <a:p>
            <a:r>
              <a:rPr lang="en-US" altLang="zh-TW" dirty="0"/>
              <a:t>import </a:t>
            </a:r>
            <a:r>
              <a:rPr lang="en-US" altLang="zh-TW" dirty="0" err="1"/>
              <a:t>nltk</a:t>
            </a:r>
            <a:endParaRPr lang="en-US" altLang="zh-TW" dirty="0"/>
          </a:p>
          <a:p>
            <a:r>
              <a:rPr lang="en-US" altLang="zh-TW" dirty="0"/>
              <a:t>from </a:t>
            </a:r>
            <a:r>
              <a:rPr lang="en-US" altLang="zh-TW" dirty="0" err="1"/>
              <a:t>nltk</a:t>
            </a:r>
            <a:r>
              <a:rPr lang="en-US" altLang="zh-TW" dirty="0"/>
              <a:t> import </a:t>
            </a:r>
            <a:r>
              <a:rPr lang="en-US" altLang="zh-TW" dirty="0" err="1"/>
              <a:t>word_tokenize</a:t>
            </a:r>
            <a:r>
              <a:rPr lang="en-US" altLang="zh-TW" dirty="0"/>
              <a:t>, </a:t>
            </a:r>
            <a:r>
              <a:rPr lang="en-US" altLang="zh-TW" dirty="0" err="1"/>
              <a:t>pos_tag</a:t>
            </a:r>
            <a:endParaRPr lang="en-US" altLang="zh-TW" dirty="0"/>
          </a:p>
          <a:p>
            <a:endParaRPr lang="en-US" altLang="zh-TW" dirty="0"/>
          </a:p>
          <a:p>
            <a:r>
              <a:rPr lang="en-US" altLang="zh-TW" dirty="0" err="1"/>
              <a:t>nltk.download</a:t>
            </a:r>
            <a:r>
              <a:rPr lang="en-US" altLang="zh-TW" dirty="0"/>
              <a:t>('</a:t>
            </a:r>
            <a:r>
              <a:rPr lang="en-US" altLang="zh-TW" dirty="0" err="1"/>
              <a:t>punkt</a:t>
            </a:r>
            <a:r>
              <a:rPr lang="en-US" altLang="zh-TW" dirty="0"/>
              <a:t>')</a:t>
            </a:r>
          </a:p>
          <a:p>
            <a:r>
              <a:rPr lang="en-US" altLang="zh-TW" dirty="0" err="1"/>
              <a:t>nltk.download</a:t>
            </a:r>
            <a:r>
              <a:rPr lang="en-US" altLang="zh-TW" dirty="0"/>
              <a:t>('</a:t>
            </a:r>
            <a:r>
              <a:rPr lang="en-US" altLang="zh-TW" dirty="0" err="1"/>
              <a:t>averaged_perceptron_tagger</a:t>
            </a:r>
            <a:r>
              <a:rPr lang="en-US" altLang="zh-TW" dirty="0"/>
              <a:t>')</a:t>
            </a:r>
          </a:p>
          <a:p>
            <a:endParaRPr lang="en-US" altLang="zh-TW" dirty="0"/>
          </a:p>
          <a:p>
            <a:r>
              <a:rPr lang="en-US" altLang="zh-TW" dirty="0"/>
              <a:t>print(</a:t>
            </a:r>
            <a:r>
              <a:rPr lang="en-US" altLang="zh-TW" dirty="0" err="1"/>
              <a:t>pos_tag</a:t>
            </a:r>
            <a:r>
              <a:rPr lang="en-US" altLang="zh-TW" dirty="0"/>
              <a:t>(</a:t>
            </a:r>
            <a:r>
              <a:rPr lang="en-US" altLang="zh-TW" dirty="0" err="1"/>
              <a:t>word_tokenize</a:t>
            </a:r>
            <a:r>
              <a:rPr lang="en-US" altLang="zh-TW" dirty="0"/>
              <a:t>("I'm learning NLP")))</a:t>
            </a:r>
          </a:p>
          <a:p>
            <a:r>
              <a:rPr lang="en-US" altLang="zh-TW" dirty="0"/>
              <a:t># [('I', 'PRP'), ("'m", 'VBP'), ('learning', 'VBG'), ('NLP', 'NNP')]</a:t>
            </a:r>
            <a:endParaRPr lang="zh-TW" altLang="en-US" dirty="0"/>
          </a:p>
        </p:txBody>
      </p:sp>
    </p:spTree>
    <p:extLst>
      <p:ext uri="{BB962C8B-B14F-4D97-AF65-F5344CB8AC3E}">
        <p14:creationId xmlns:p14="http://schemas.microsoft.com/office/powerpoint/2010/main" val="2849720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fontScale="77500" lnSpcReduction="20000"/>
          </a:bodyPr>
          <a:lstStyle/>
          <a:p>
            <a:pPr marL="0" indent="0">
              <a:buNone/>
            </a:pPr>
            <a:r>
              <a:rPr lang="en-US" altLang="zh-TW" dirty="0"/>
              <a:t>1.      CC      Coordinating </a:t>
            </a:r>
            <a:r>
              <a:rPr lang="en-US" altLang="zh-TW" dirty="0" smtClean="0"/>
              <a:t>conjunction</a:t>
            </a:r>
          </a:p>
          <a:p>
            <a:pPr marL="0" indent="0">
              <a:buNone/>
            </a:pPr>
            <a:r>
              <a:rPr lang="en-US" altLang="zh-TW" dirty="0" smtClean="0"/>
              <a:t>2</a:t>
            </a:r>
            <a:r>
              <a:rPr lang="en-US" altLang="zh-TW" dirty="0"/>
              <a:t>.     CD     Cardinal </a:t>
            </a:r>
            <a:r>
              <a:rPr lang="en-US" altLang="zh-TW" dirty="0" smtClean="0"/>
              <a:t>number</a:t>
            </a:r>
          </a:p>
          <a:p>
            <a:pPr marL="0" indent="0">
              <a:buNone/>
            </a:pPr>
            <a:r>
              <a:rPr lang="en-US" altLang="zh-TW" dirty="0" smtClean="0"/>
              <a:t>3</a:t>
            </a:r>
            <a:r>
              <a:rPr lang="en-US" altLang="zh-TW" dirty="0"/>
              <a:t>.     DT     </a:t>
            </a:r>
            <a:r>
              <a:rPr lang="en-US" altLang="zh-TW" dirty="0" smtClean="0"/>
              <a:t>Determiner</a:t>
            </a:r>
          </a:p>
          <a:p>
            <a:pPr marL="0" indent="0">
              <a:buNone/>
            </a:pPr>
            <a:r>
              <a:rPr lang="en-US" altLang="zh-TW" dirty="0" smtClean="0"/>
              <a:t>4</a:t>
            </a:r>
            <a:r>
              <a:rPr lang="en-US" altLang="zh-TW" dirty="0"/>
              <a:t>.     EX     Existential </a:t>
            </a:r>
            <a:r>
              <a:rPr lang="en-US" altLang="zh-TW" dirty="0" smtClean="0"/>
              <a:t>there</a:t>
            </a:r>
          </a:p>
          <a:p>
            <a:pPr marL="0" indent="0">
              <a:buNone/>
            </a:pPr>
            <a:r>
              <a:rPr lang="en-US" altLang="zh-TW" dirty="0" smtClean="0"/>
              <a:t>5</a:t>
            </a:r>
            <a:r>
              <a:rPr lang="en-US" altLang="zh-TW" dirty="0"/>
              <a:t>.     FW     Foreign </a:t>
            </a:r>
            <a:r>
              <a:rPr lang="en-US" altLang="zh-TW" dirty="0" smtClean="0"/>
              <a:t>word</a:t>
            </a:r>
          </a:p>
          <a:p>
            <a:pPr marL="0" indent="0">
              <a:buNone/>
            </a:pPr>
            <a:r>
              <a:rPr lang="en-US" altLang="zh-TW" dirty="0" smtClean="0"/>
              <a:t>6</a:t>
            </a:r>
            <a:r>
              <a:rPr lang="en-US" altLang="zh-TW" dirty="0"/>
              <a:t>.     IN     Preposition or subordinating </a:t>
            </a:r>
            <a:r>
              <a:rPr lang="en-US" altLang="zh-TW" dirty="0" smtClean="0"/>
              <a:t>conjunction</a:t>
            </a:r>
          </a:p>
          <a:p>
            <a:pPr marL="0" indent="0">
              <a:buNone/>
            </a:pPr>
            <a:r>
              <a:rPr lang="en-US" altLang="zh-TW" dirty="0" smtClean="0"/>
              <a:t>7</a:t>
            </a:r>
            <a:r>
              <a:rPr lang="en-US" altLang="zh-TW" dirty="0"/>
              <a:t>.     JJ     </a:t>
            </a:r>
            <a:r>
              <a:rPr lang="en-US" altLang="zh-TW" dirty="0" smtClean="0"/>
              <a:t>Adjective</a:t>
            </a:r>
          </a:p>
          <a:p>
            <a:pPr marL="0" indent="0">
              <a:buNone/>
            </a:pPr>
            <a:r>
              <a:rPr lang="en-US" altLang="zh-TW" dirty="0" smtClean="0"/>
              <a:t>8</a:t>
            </a:r>
            <a:r>
              <a:rPr lang="en-US" altLang="zh-TW" dirty="0"/>
              <a:t>.     JJR     Adjective, </a:t>
            </a:r>
            <a:r>
              <a:rPr lang="en-US" altLang="zh-TW" dirty="0" smtClean="0"/>
              <a:t>comparative</a:t>
            </a:r>
          </a:p>
          <a:p>
            <a:pPr marL="0" indent="0">
              <a:buNone/>
            </a:pPr>
            <a:r>
              <a:rPr lang="en-US" altLang="zh-TW" dirty="0" smtClean="0"/>
              <a:t>9</a:t>
            </a:r>
            <a:r>
              <a:rPr lang="en-US" altLang="zh-TW" dirty="0"/>
              <a:t>.     JJS     Adjective, </a:t>
            </a:r>
            <a:r>
              <a:rPr lang="en-US" altLang="zh-TW" dirty="0" smtClean="0"/>
              <a:t>superlative</a:t>
            </a:r>
          </a:p>
          <a:p>
            <a:pPr marL="0" indent="0">
              <a:buNone/>
            </a:pPr>
            <a:r>
              <a:rPr lang="en-US" altLang="zh-TW" dirty="0" smtClean="0"/>
              <a:t>………………………….</a:t>
            </a:r>
            <a:endParaRPr lang="en-US" altLang="zh-TW" dirty="0"/>
          </a:p>
          <a:p>
            <a:pPr marL="0" indent="0">
              <a:buNone/>
            </a:pPr>
            <a:endParaRPr lang="en-US" altLang="zh-TW" dirty="0" smtClean="0"/>
          </a:p>
          <a:p>
            <a:pPr marL="0" indent="0">
              <a:buNone/>
            </a:pPr>
            <a:r>
              <a:rPr lang="zh-TW" altLang="en-US" dirty="0" smtClean="0"/>
              <a:t>請</a:t>
            </a:r>
            <a:r>
              <a:rPr lang="zh-TW" altLang="en-US" dirty="0"/>
              <a:t>參閱</a:t>
            </a:r>
            <a:r>
              <a:rPr lang="en-US" altLang="zh-TW" dirty="0" smtClean="0"/>
              <a:t>https</a:t>
            </a:r>
            <a:r>
              <a:rPr lang="en-US" altLang="zh-TW" dirty="0"/>
              <a:t>://blog.csdn.net/fxjtoday/article/details/5841453</a:t>
            </a:r>
            <a:endParaRPr lang="zh-TW" altLang="en-US" dirty="0"/>
          </a:p>
        </p:txBody>
      </p:sp>
      <p:sp>
        <p:nvSpPr>
          <p:cNvPr id="4" name="矩形 3"/>
          <p:cNvSpPr/>
          <p:nvPr/>
        </p:nvSpPr>
        <p:spPr>
          <a:xfrm>
            <a:off x="369454" y="778586"/>
            <a:ext cx="8626764" cy="646331"/>
          </a:xfrm>
          <a:prstGeom prst="rect">
            <a:avLst/>
          </a:prstGeom>
        </p:spPr>
        <p:txBody>
          <a:bodyPr wrap="square">
            <a:spAutoFit/>
          </a:bodyPr>
          <a:lstStyle/>
          <a:p>
            <a:r>
              <a:rPr lang="en-US" altLang="zh-TW" sz="3600" dirty="0" err="1"/>
              <a:t>pos_tag</a:t>
            </a:r>
            <a:r>
              <a:rPr lang="en-US" altLang="zh-TW" sz="3600" dirty="0"/>
              <a:t> load the </a:t>
            </a:r>
            <a:r>
              <a:rPr lang="en-US" altLang="zh-TW" sz="2800" dirty="0"/>
              <a:t>Standard treebank POS tagger</a:t>
            </a:r>
            <a:endParaRPr lang="zh-TW" altLang="en-US" sz="2800" dirty="0"/>
          </a:p>
        </p:txBody>
      </p:sp>
    </p:spTree>
    <p:extLst>
      <p:ext uri="{BB962C8B-B14F-4D97-AF65-F5344CB8AC3E}">
        <p14:creationId xmlns:p14="http://schemas.microsoft.com/office/powerpoint/2010/main" val="659743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p:cNvSpPr txBox="1">
            <a:spLocks/>
          </p:cNvSpPr>
          <p:nvPr/>
        </p:nvSpPr>
        <p:spPr>
          <a:xfrm>
            <a:off x="0" y="1054635"/>
            <a:ext cx="9144000" cy="783401"/>
          </a:xfrm>
          <a:prstGeom prst="rect">
            <a:avLst/>
          </a:prstGeom>
          <a:solidFill>
            <a:srgbClr val="0070C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smtClean="0">
                <a:solidFill>
                  <a:schemeClr val="bg1"/>
                </a:solidFill>
              </a:rPr>
              <a:t>詞性標註</a:t>
            </a:r>
            <a:r>
              <a:rPr lang="en-US" altLang="zh-TW" dirty="0" smtClean="0">
                <a:solidFill>
                  <a:schemeClr val="bg1"/>
                </a:solidFill>
              </a:rPr>
              <a:t>Part-of-speech tagging</a:t>
            </a:r>
            <a:endParaRPr lang="zh-TW" altLang="en-US" dirty="0">
              <a:solidFill>
                <a:schemeClr val="bg1"/>
              </a:solidFill>
            </a:endParaRPr>
          </a:p>
        </p:txBody>
      </p:sp>
      <p:pic>
        <p:nvPicPr>
          <p:cNvPr id="6" name="圖片 5"/>
          <p:cNvPicPr>
            <a:picLocks noChangeAspect="1"/>
          </p:cNvPicPr>
          <p:nvPr/>
        </p:nvPicPr>
        <p:blipFill>
          <a:blip r:embed="rId2"/>
          <a:stretch>
            <a:fillRect/>
          </a:stretch>
        </p:blipFill>
        <p:spPr>
          <a:xfrm>
            <a:off x="1065895" y="2184941"/>
            <a:ext cx="6693667" cy="4234332"/>
          </a:xfrm>
          <a:prstGeom prst="rect">
            <a:avLst/>
          </a:prstGeom>
        </p:spPr>
      </p:pic>
    </p:spTree>
    <p:extLst>
      <p:ext uri="{BB962C8B-B14F-4D97-AF65-F5344CB8AC3E}">
        <p14:creationId xmlns:p14="http://schemas.microsoft.com/office/powerpoint/2010/main" val="400658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628650" y="2219089"/>
            <a:ext cx="7886700" cy="3673719"/>
          </a:xfrm>
          <a:prstGeom prst="rect">
            <a:avLst/>
          </a:prstGeom>
        </p:spPr>
      </p:pic>
      <p:sp>
        <p:nvSpPr>
          <p:cNvPr id="7" name="標題 1"/>
          <p:cNvSpPr txBox="1">
            <a:spLocks/>
          </p:cNvSpPr>
          <p:nvPr/>
        </p:nvSpPr>
        <p:spPr>
          <a:xfrm>
            <a:off x="0" y="583581"/>
            <a:ext cx="9144000" cy="783401"/>
          </a:xfrm>
          <a:prstGeom prst="rect">
            <a:avLst/>
          </a:prstGeom>
          <a:solidFill>
            <a:srgbClr val="0070C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smtClean="0">
                <a:solidFill>
                  <a:schemeClr val="bg1"/>
                </a:solidFill>
              </a:rPr>
              <a:t>詞性標註</a:t>
            </a:r>
            <a:r>
              <a:rPr lang="en-US" altLang="zh-TW" dirty="0" smtClean="0">
                <a:solidFill>
                  <a:schemeClr val="bg1"/>
                </a:solidFill>
              </a:rPr>
              <a:t>Part-of-speech tagging</a:t>
            </a:r>
            <a:endParaRPr lang="zh-TW" altLang="en-US" dirty="0">
              <a:solidFill>
                <a:schemeClr val="bg1"/>
              </a:solidFill>
            </a:endParaRPr>
          </a:p>
        </p:txBody>
      </p:sp>
      <p:sp>
        <p:nvSpPr>
          <p:cNvPr id="8" name="矩形 7"/>
          <p:cNvSpPr/>
          <p:nvPr/>
        </p:nvSpPr>
        <p:spPr>
          <a:xfrm>
            <a:off x="536286" y="6144552"/>
            <a:ext cx="5774914" cy="461665"/>
          </a:xfrm>
          <a:prstGeom prst="rect">
            <a:avLst/>
          </a:prstGeom>
        </p:spPr>
        <p:txBody>
          <a:bodyPr wrap="none">
            <a:spAutoFit/>
          </a:bodyPr>
          <a:lstStyle/>
          <a:p>
            <a:r>
              <a:rPr lang="en-US" altLang="zh-TW" sz="2400" dirty="0"/>
              <a:t>https://nlpforhackers.io/training-pos-tagger/</a:t>
            </a:r>
            <a:endParaRPr lang="zh-TW" altLang="en-US" sz="2400" dirty="0"/>
          </a:p>
        </p:txBody>
      </p:sp>
      <p:sp>
        <p:nvSpPr>
          <p:cNvPr id="9" name="矩形 8"/>
          <p:cNvSpPr/>
          <p:nvPr/>
        </p:nvSpPr>
        <p:spPr>
          <a:xfrm>
            <a:off x="628650" y="1723885"/>
            <a:ext cx="6710218" cy="369332"/>
          </a:xfrm>
          <a:prstGeom prst="rect">
            <a:avLst/>
          </a:prstGeom>
        </p:spPr>
        <p:txBody>
          <a:bodyPr wrap="square">
            <a:spAutoFit/>
          </a:bodyPr>
          <a:lstStyle/>
          <a:p>
            <a:r>
              <a:rPr lang="en-US" altLang="zh-TW" dirty="0"/>
              <a:t>Complete guide for training your own Part-Of-Speech Tagger</a:t>
            </a:r>
            <a:endParaRPr lang="zh-TW" altLang="en-US" dirty="0"/>
          </a:p>
        </p:txBody>
      </p:sp>
    </p:spTree>
    <p:extLst>
      <p:ext uri="{BB962C8B-B14F-4D97-AF65-F5344CB8AC3E}">
        <p14:creationId xmlns:p14="http://schemas.microsoft.com/office/powerpoint/2010/main" val="2731886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rotWithShape="1">
          <a:blip r:embed="rId2"/>
          <a:srcRect t="18964" r="2401"/>
          <a:stretch/>
        </p:blipFill>
        <p:spPr>
          <a:xfrm>
            <a:off x="3895826" y="2512287"/>
            <a:ext cx="4924036" cy="3526127"/>
          </a:xfrm>
          <a:prstGeom prst="rect">
            <a:avLst/>
          </a:prstGeom>
        </p:spPr>
      </p:pic>
      <p:sp>
        <p:nvSpPr>
          <p:cNvPr id="7" name="矩形 6"/>
          <p:cNvSpPr/>
          <p:nvPr/>
        </p:nvSpPr>
        <p:spPr>
          <a:xfrm>
            <a:off x="3895826" y="1944329"/>
            <a:ext cx="3578095" cy="461665"/>
          </a:xfrm>
          <a:prstGeom prst="rect">
            <a:avLst/>
          </a:prstGeom>
        </p:spPr>
        <p:txBody>
          <a:bodyPr wrap="none">
            <a:spAutoFit/>
          </a:bodyPr>
          <a:lstStyle/>
          <a:p>
            <a:r>
              <a:rPr lang="en-US" altLang="zh-TW" sz="2400" dirty="0"/>
              <a:t>http://www.nltk.org/book/</a:t>
            </a:r>
            <a:endParaRPr lang="zh-TW" altLang="en-US" sz="2400" dirty="0"/>
          </a:p>
        </p:txBody>
      </p:sp>
      <p:sp>
        <p:nvSpPr>
          <p:cNvPr id="8" name="標題 1"/>
          <p:cNvSpPr txBox="1">
            <a:spLocks/>
          </p:cNvSpPr>
          <p:nvPr/>
        </p:nvSpPr>
        <p:spPr>
          <a:xfrm>
            <a:off x="0" y="611289"/>
            <a:ext cx="9144000" cy="783401"/>
          </a:xfrm>
          <a:prstGeom prst="rect">
            <a:avLst/>
          </a:prstGeom>
          <a:solidFill>
            <a:srgbClr val="0070C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smtClean="0">
                <a:solidFill>
                  <a:schemeClr val="bg1"/>
                </a:solidFill>
              </a:rPr>
              <a:t>詞性標註</a:t>
            </a:r>
            <a:r>
              <a:rPr lang="en-US" altLang="zh-TW" dirty="0" smtClean="0">
                <a:solidFill>
                  <a:schemeClr val="bg1"/>
                </a:solidFill>
              </a:rPr>
              <a:t>Part-of-speech tagging</a:t>
            </a:r>
            <a:endParaRPr lang="zh-TW" altLang="en-US" dirty="0">
              <a:solidFill>
                <a:schemeClr val="bg1"/>
              </a:solidFill>
            </a:endParaRPr>
          </a:p>
        </p:txBody>
      </p:sp>
      <p:pic>
        <p:nvPicPr>
          <p:cNvPr id="9" name="圖片 8"/>
          <p:cNvPicPr>
            <a:picLocks noChangeAspect="1"/>
          </p:cNvPicPr>
          <p:nvPr/>
        </p:nvPicPr>
        <p:blipFill>
          <a:blip r:embed="rId3"/>
          <a:stretch>
            <a:fillRect/>
          </a:stretch>
        </p:blipFill>
        <p:spPr>
          <a:xfrm>
            <a:off x="426603" y="2018721"/>
            <a:ext cx="3053431" cy="4003387"/>
          </a:xfrm>
          <a:prstGeom prst="rect">
            <a:avLst/>
          </a:prstGeom>
        </p:spPr>
      </p:pic>
    </p:spTree>
    <p:extLst>
      <p:ext uri="{BB962C8B-B14F-4D97-AF65-F5344CB8AC3E}">
        <p14:creationId xmlns:p14="http://schemas.microsoft.com/office/powerpoint/2010/main" val="3911521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65127"/>
            <a:ext cx="9144000" cy="1048038"/>
          </a:xfrm>
          <a:solidFill>
            <a:srgbClr val="0070C0"/>
          </a:solidFill>
        </p:spPr>
        <p:txBody>
          <a:bodyPr/>
          <a:lstStyle/>
          <a:p>
            <a:r>
              <a:rPr lang="zh-TW" altLang="en-US" dirty="0">
                <a:solidFill>
                  <a:schemeClr val="bg1"/>
                </a:solidFill>
              </a:rPr>
              <a:t>命名實體識別</a:t>
            </a:r>
            <a:r>
              <a:rPr lang="en-US" altLang="zh-TW" sz="2400" dirty="0">
                <a:solidFill>
                  <a:schemeClr val="bg1"/>
                </a:solidFill>
              </a:rPr>
              <a:t>(Named Entity Recognition, NER)</a:t>
            </a:r>
            <a:endParaRPr lang="zh-TW" altLang="en-US" sz="2400" dirty="0">
              <a:solidFill>
                <a:schemeClr val="bg1"/>
              </a:solidFill>
            </a:endParaRPr>
          </a:p>
        </p:txBody>
      </p:sp>
      <p:pic>
        <p:nvPicPr>
          <p:cNvPr id="5" name="內容版面配置區 4"/>
          <p:cNvPicPr>
            <a:picLocks noGrp="1" noChangeAspect="1"/>
          </p:cNvPicPr>
          <p:nvPr>
            <p:ph idx="1"/>
          </p:nvPr>
        </p:nvPicPr>
        <p:blipFill rotWithShape="1">
          <a:blip r:embed="rId2"/>
          <a:srcRect t="17320"/>
          <a:stretch/>
        </p:blipFill>
        <p:spPr>
          <a:xfrm>
            <a:off x="342324" y="2329893"/>
            <a:ext cx="7886700" cy="3495964"/>
          </a:xfrm>
          <a:prstGeom prst="rect">
            <a:avLst/>
          </a:prstGeom>
        </p:spPr>
      </p:pic>
      <p:sp>
        <p:nvSpPr>
          <p:cNvPr id="4" name="矩形 3"/>
          <p:cNvSpPr/>
          <p:nvPr/>
        </p:nvSpPr>
        <p:spPr>
          <a:xfrm>
            <a:off x="244763" y="1825625"/>
            <a:ext cx="6229350" cy="369332"/>
          </a:xfrm>
          <a:prstGeom prst="rect">
            <a:avLst/>
          </a:prstGeom>
        </p:spPr>
        <p:txBody>
          <a:bodyPr wrap="square">
            <a:spAutoFit/>
          </a:bodyPr>
          <a:lstStyle/>
          <a:p>
            <a:r>
              <a:rPr lang="zh-TW" altLang="en-US"/>
              <a:t>在句子的序列中，定位並識別人名、地名、機構名等任務。</a:t>
            </a:r>
          </a:p>
        </p:txBody>
      </p:sp>
      <p:sp>
        <p:nvSpPr>
          <p:cNvPr id="6" name="矩形 5"/>
          <p:cNvSpPr/>
          <p:nvPr/>
        </p:nvSpPr>
        <p:spPr>
          <a:xfrm>
            <a:off x="1009072" y="5502691"/>
            <a:ext cx="7347527" cy="646331"/>
          </a:xfrm>
          <a:prstGeom prst="rect">
            <a:avLst/>
          </a:prstGeom>
        </p:spPr>
        <p:txBody>
          <a:bodyPr wrap="square">
            <a:spAutoFit/>
          </a:bodyPr>
          <a:lstStyle/>
          <a:p>
            <a:r>
              <a:rPr lang="zh-TW" altLang="en-US" dirty="0"/>
              <a:t>圖片來源：</a:t>
            </a:r>
            <a:r>
              <a:rPr lang="en-US" altLang="zh-TW" dirty="0"/>
              <a:t>https://blog.paralleldots.com/data-science/named-entity-recognition-milestone-models-papers-and-technologies/</a:t>
            </a:r>
            <a:endParaRPr lang="zh-TW" altLang="en-US" dirty="0"/>
          </a:p>
        </p:txBody>
      </p:sp>
      <p:sp>
        <p:nvSpPr>
          <p:cNvPr id="7" name="矩形 6"/>
          <p:cNvSpPr/>
          <p:nvPr/>
        </p:nvSpPr>
        <p:spPr>
          <a:xfrm>
            <a:off x="1316181" y="6329325"/>
            <a:ext cx="6174509" cy="369332"/>
          </a:xfrm>
          <a:prstGeom prst="rect">
            <a:avLst/>
          </a:prstGeom>
        </p:spPr>
        <p:txBody>
          <a:bodyPr wrap="square">
            <a:spAutoFit/>
          </a:bodyPr>
          <a:lstStyle/>
          <a:p>
            <a:r>
              <a:rPr lang="en-US" altLang="zh-TW" dirty="0"/>
              <a:t>https://ithelp.ithome.com.tw/articles/10209418</a:t>
            </a:r>
            <a:endParaRPr lang="zh-TW" altLang="en-US" dirty="0"/>
          </a:p>
        </p:txBody>
      </p:sp>
    </p:spTree>
    <p:extLst>
      <p:ext uri="{BB962C8B-B14F-4D97-AF65-F5344CB8AC3E}">
        <p14:creationId xmlns:p14="http://schemas.microsoft.com/office/powerpoint/2010/main" val="2500167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1017" y="2755083"/>
            <a:ext cx="8732983" cy="3046988"/>
          </a:xfrm>
          <a:prstGeom prst="rect">
            <a:avLst/>
          </a:prstGeom>
        </p:spPr>
        <p:txBody>
          <a:bodyPr wrap="square">
            <a:spAutoFit/>
          </a:bodyPr>
          <a:lstStyle/>
          <a:p>
            <a:pPr marL="342900" indent="-342900">
              <a:buFont typeface="+mj-lt"/>
              <a:buAutoNum type="arabicPeriod"/>
            </a:pPr>
            <a:r>
              <a:rPr lang="zh-TW" altLang="en-US" sz="3200" dirty="0" smtClean="0"/>
              <a:t>詞嵌入向量化：</a:t>
            </a:r>
            <a:r>
              <a:rPr lang="en-US" altLang="zh-TW" sz="3200" dirty="0" smtClean="0"/>
              <a:t>word2vec</a:t>
            </a:r>
            <a:r>
              <a:rPr lang="en-US" altLang="zh-TW" sz="3200" dirty="0"/>
              <a:t>, </a:t>
            </a:r>
            <a:r>
              <a:rPr lang="en-US" altLang="zh-TW" sz="3200" dirty="0" err="1"/>
              <a:t>FastText</a:t>
            </a:r>
            <a:r>
              <a:rPr lang="zh-TW" altLang="en-US" sz="3200" dirty="0"/>
              <a:t>等等</a:t>
            </a:r>
          </a:p>
          <a:p>
            <a:pPr marL="342900" indent="-342900">
              <a:buFont typeface="+mj-lt"/>
              <a:buAutoNum type="arabicPeriod"/>
            </a:pPr>
            <a:r>
              <a:rPr lang="zh-TW" altLang="en-US" sz="3200" dirty="0" smtClean="0"/>
              <a:t>卷積神經網路特徵提取：</a:t>
            </a:r>
            <a:r>
              <a:rPr lang="en-US" altLang="zh-TW" sz="3200" dirty="0" smtClean="0"/>
              <a:t>Text-CNN</a:t>
            </a:r>
            <a:r>
              <a:rPr lang="en-US" altLang="zh-TW" sz="3200" dirty="0"/>
              <a:t>, Char-CNN</a:t>
            </a:r>
            <a:r>
              <a:rPr lang="zh-TW" altLang="en-US" sz="3200" dirty="0"/>
              <a:t>等等</a:t>
            </a:r>
          </a:p>
          <a:p>
            <a:pPr marL="342900" indent="-342900">
              <a:buFont typeface="+mj-lt"/>
              <a:buAutoNum type="arabicPeriod"/>
            </a:pPr>
            <a:r>
              <a:rPr lang="zh-TW" altLang="en-US" sz="3200" dirty="0" smtClean="0"/>
              <a:t>上下文機制：</a:t>
            </a:r>
            <a:r>
              <a:rPr lang="en-US" altLang="zh-TW" sz="3200" dirty="0" smtClean="0"/>
              <a:t>Text-RNN</a:t>
            </a:r>
            <a:r>
              <a:rPr lang="zh-TW" altLang="en-US" sz="3200" dirty="0"/>
              <a:t>， </a:t>
            </a:r>
            <a:r>
              <a:rPr lang="en-US" altLang="zh-TW" sz="3200" dirty="0" err="1"/>
              <a:t>BiRNN</a:t>
            </a:r>
            <a:r>
              <a:rPr lang="zh-TW" altLang="en-US" sz="3200" dirty="0"/>
              <a:t>， </a:t>
            </a:r>
            <a:r>
              <a:rPr lang="en-US" altLang="zh-TW" sz="3200" dirty="0"/>
              <a:t>RCNN</a:t>
            </a:r>
            <a:r>
              <a:rPr lang="zh-TW" altLang="en-US" sz="3200" dirty="0"/>
              <a:t>等等</a:t>
            </a:r>
          </a:p>
          <a:p>
            <a:pPr marL="342900" indent="-342900">
              <a:buFont typeface="+mj-lt"/>
              <a:buAutoNum type="arabicPeriod"/>
            </a:pPr>
            <a:r>
              <a:rPr lang="zh-TW" altLang="en-US" sz="3200" dirty="0" smtClean="0"/>
              <a:t>記憶存儲機制：</a:t>
            </a:r>
            <a:r>
              <a:rPr lang="en-US" altLang="zh-TW" sz="3200" dirty="0" err="1" smtClean="0"/>
              <a:t>EntNet</a:t>
            </a:r>
            <a:r>
              <a:rPr lang="zh-TW" altLang="en-US" sz="3200" dirty="0"/>
              <a:t>， </a:t>
            </a:r>
            <a:r>
              <a:rPr lang="en-US" altLang="zh-TW" sz="3200" dirty="0"/>
              <a:t>DMN</a:t>
            </a:r>
            <a:r>
              <a:rPr lang="zh-TW" altLang="en-US" sz="3200" dirty="0"/>
              <a:t>等等</a:t>
            </a:r>
          </a:p>
          <a:p>
            <a:pPr marL="342900" indent="-342900">
              <a:buFont typeface="+mj-lt"/>
              <a:buAutoNum type="arabicPeriod"/>
            </a:pPr>
            <a:r>
              <a:rPr lang="zh-TW" altLang="en-US" sz="3200" dirty="0" smtClean="0"/>
              <a:t>注意力機制：</a:t>
            </a:r>
            <a:r>
              <a:rPr lang="en-US" altLang="zh-TW" sz="3200" dirty="0" smtClean="0"/>
              <a:t>HAN</a:t>
            </a:r>
            <a:r>
              <a:rPr lang="zh-TW" altLang="en-US" sz="3200" dirty="0"/>
              <a:t>等等</a:t>
            </a:r>
          </a:p>
        </p:txBody>
      </p:sp>
      <p:sp>
        <p:nvSpPr>
          <p:cNvPr id="3" name="標題 1"/>
          <p:cNvSpPr txBox="1">
            <a:spLocks/>
          </p:cNvSpPr>
          <p:nvPr/>
        </p:nvSpPr>
        <p:spPr>
          <a:xfrm>
            <a:off x="0" y="365126"/>
            <a:ext cx="9144000" cy="1694583"/>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TW" dirty="0" smtClean="0">
              <a:solidFill>
                <a:schemeClr val="bg1"/>
              </a:solidFill>
            </a:endParaRPr>
          </a:p>
          <a:p>
            <a:r>
              <a:rPr lang="en-US" altLang="zh-TW" dirty="0">
                <a:solidFill>
                  <a:schemeClr val="bg1"/>
                </a:solidFill>
              </a:rPr>
              <a:t>T</a:t>
            </a:r>
            <a:r>
              <a:rPr lang="en-US" altLang="zh-TW" dirty="0" smtClean="0">
                <a:solidFill>
                  <a:schemeClr val="bg1"/>
                </a:solidFill>
              </a:rPr>
              <a:t>ext classification  </a:t>
            </a:r>
            <a:r>
              <a:rPr lang="zh-TW" altLang="en-US" b="1" dirty="0" smtClean="0">
                <a:solidFill>
                  <a:schemeClr val="bg1"/>
                </a:solidFill>
                <a:effectLst>
                  <a:outerShdw blurRad="38100" dist="38100" dir="2700000" algn="tl">
                    <a:srgbClr val="000000">
                      <a:alpha val="43137"/>
                    </a:srgbClr>
                  </a:outerShdw>
                </a:effectLst>
              </a:rPr>
              <a:t>文本分類</a:t>
            </a:r>
            <a:endParaRPr lang="en-US" altLang="zh-TW"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85153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text </a:t>
            </a:r>
            <a:r>
              <a:rPr lang="en-US" altLang="zh-TW" dirty="0" smtClean="0"/>
              <a:t>classification  </a:t>
            </a:r>
            <a:r>
              <a:rPr lang="zh-TW" altLang="en-US" b="1" dirty="0" smtClean="0">
                <a:effectLst>
                  <a:outerShdw blurRad="38100" dist="38100" dir="2700000" algn="tl">
                    <a:srgbClr val="000000">
                      <a:alpha val="43137"/>
                    </a:srgbClr>
                  </a:outerShdw>
                </a:effectLst>
              </a:rPr>
              <a:t>文</a:t>
            </a:r>
            <a:r>
              <a:rPr lang="zh-TW" altLang="en-US" b="1" dirty="0">
                <a:effectLst>
                  <a:outerShdw blurRad="38100" dist="38100" dir="2700000" algn="tl">
                    <a:srgbClr val="000000">
                      <a:alpha val="43137"/>
                    </a:srgbClr>
                  </a:outerShdw>
                </a:effectLst>
              </a:rPr>
              <a:t>本</a:t>
            </a:r>
            <a:r>
              <a:rPr lang="zh-TW" altLang="en-US" b="1" dirty="0" smtClean="0">
                <a:effectLst>
                  <a:outerShdw blurRad="38100" dist="38100" dir="2700000" algn="tl">
                    <a:srgbClr val="000000">
                      <a:alpha val="43137"/>
                    </a:srgbClr>
                  </a:outerShdw>
                </a:effectLst>
              </a:rPr>
              <a:t>分類</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36311" y="2490859"/>
            <a:ext cx="7507983" cy="4039249"/>
          </a:xfrm>
          <a:prstGeom prst="rect">
            <a:avLst/>
          </a:prstGeom>
        </p:spPr>
      </p:pic>
      <p:sp>
        <p:nvSpPr>
          <p:cNvPr id="5" name="矩形 4"/>
          <p:cNvSpPr/>
          <p:nvPr/>
        </p:nvSpPr>
        <p:spPr>
          <a:xfrm>
            <a:off x="323274" y="1444442"/>
            <a:ext cx="8700654" cy="646331"/>
          </a:xfrm>
          <a:prstGeom prst="rect">
            <a:avLst/>
          </a:prstGeom>
        </p:spPr>
        <p:txBody>
          <a:bodyPr wrap="square">
            <a:spAutoFit/>
          </a:bodyPr>
          <a:lstStyle/>
          <a:p>
            <a:r>
              <a:rPr lang="zh-TW" altLang="en-US" dirty="0" smtClean="0"/>
              <a:t>傳統機器學習時代的主流分類器</a:t>
            </a:r>
            <a:r>
              <a:rPr lang="en-US" altLang="zh-TW" dirty="0" smtClean="0"/>
              <a:t>:Naive </a:t>
            </a:r>
            <a:r>
              <a:rPr lang="en-US" altLang="zh-TW" dirty="0"/>
              <a:t>Bayes</a:t>
            </a:r>
            <a:r>
              <a:rPr lang="zh-TW" altLang="en-US" dirty="0"/>
              <a:t>，</a:t>
            </a:r>
            <a:r>
              <a:rPr lang="en-US" altLang="zh-TW" dirty="0"/>
              <a:t>Maximum Entropy</a:t>
            </a:r>
            <a:r>
              <a:rPr lang="zh-TW" altLang="en-US" dirty="0"/>
              <a:t>， </a:t>
            </a:r>
            <a:r>
              <a:rPr lang="en-US" altLang="zh-TW" dirty="0"/>
              <a:t>K-NN</a:t>
            </a:r>
            <a:r>
              <a:rPr lang="zh-TW" altLang="en-US" dirty="0"/>
              <a:t>，和</a:t>
            </a:r>
            <a:r>
              <a:rPr lang="en-US" altLang="zh-TW" dirty="0" smtClean="0"/>
              <a:t>SVM</a:t>
            </a:r>
            <a:r>
              <a:rPr lang="zh-TW" altLang="en-US" dirty="0" smtClean="0"/>
              <a:t>。 </a:t>
            </a:r>
            <a:endParaRPr lang="en-US" altLang="zh-TW" dirty="0" smtClean="0"/>
          </a:p>
          <a:p>
            <a:r>
              <a:rPr lang="zh-TW" altLang="en-US" dirty="0" smtClean="0"/>
              <a:t>經典特徵模型：經典距離定義模型</a:t>
            </a:r>
            <a:r>
              <a:rPr lang="en-US" altLang="zh-TW" dirty="0" smtClean="0"/>
              <a:t>Vector </a:t>
            </a:r>
            <a:r>
              <a:rPr lang="en-US" altLang="zh-TW" dirty="0"/>
              <a:t>Space Model</a:t>
            </a:r>
            <a:r>
              <a:rPr lang="zh-TW" altLang="en-US" dirty="0"/>
              <a:t>（</a:t>
            </a:r>
            <a:r>
              <a:rPr lang="en-US" altLang="zh-TW" dirty="0" err="1"/>
              <a:t>Rocchio</a:t>
            </a:r>
            <a:r>
              <a:rPr lang="zh-TW" altLang="en-US" dirty="0"/>
              <a:t>）， </a:t>
            </a:r>
            <a:r>
              <a:rPr lang="en-US" altLang="zh-TW" dirty="0"/>
              <a:t>N-grams</a:t>
            </a:r>
            <a:r>
              <a:rPr lang="zh-TW" altLang="en-US" dirty="0"/>
              <a:t>等等</a:t>
            </a:r>
            <a:r>
              <a:rPr lang="zh-TW" altLang="en-US" dirty="0" smtClean="0"/>
              <a:t>。</a:t>
            </a:r>
            <a:endParaRPr lang="zh-TW" altLang="en-US" dirty="0"/>
          </a:p>
        </p:txBody>
      </p:sp>
    </p:spTree>
    <p:extLst>
      <p:ext uri="{BB962C8B-B14F-4D97-AF65-F5344CB8AC3E}">
        <p14:creationId xmlns:p14="http://schemas.microsoft.com/office/powerpoint/2010/main" val="1594725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595" y="78799"/>
            <a:ext cx="7886700" cy="678583"/>
          </a:xfrm>
        </p:spPr>
        <p:txBody>
          <a:bodyPr>
            <a:normAutofit fontScale="90000"/>
          </a:bodyPr>
          <a:lstStyle/>
          <a:p>
            <a:r>
              <a:rPr lang="en-US" altLang="zh-TW" dirty="0" smtClean="0"/>
              <a:t>Time Series</a:t>
            </a:r>
            <a:endParaRPr lang="zh-TW" altLang="en-US" dirty="0"/>
          </a:p>
        </p:txBody>
      </p:sp>
      <p:sp>
        <p:nvSpPr>
          <p:cNvPr id="4" name="矩形 3"/>
          <p:cNvSpPr/>
          <p:nvPr/>
        </p:nvSpPr>
        <p:spPr>
          <a:xfrm>
            <a:off x="185880" y="1277845"/>
            <a:ext cx="3726297" cy="2862322"/>
          </a:xfrm>
          <a:prstGeom prst="rect">
            <a:avLst/>
          </a:prstGeom>
        </p:spPr>
        <p:txBody>
          <a:bodyPr wrap="square">
            <a:spAutoFit/>
          </a:bodyPr>
          <a:lstStyle/>
          <a:p>
            <a:r>
              <a:rPr lang="zh-TW" altLang="en-US" dirty="0" smtClean="0"/>
              <a:t>通常</a:t>
            </a:r>
            <a:r>
              <a:rPr lang="zh-TW" altLang="en-US" dirty="0"/>
              <a:t>一組時間序列的時間間隔為一恆定值（如</a:t>
            </a:r>
            <a:r>
              <a:rPr lang="en-US" altLang="zh-TW" dirty="0"/>
              <a:t>1</a:t>
            </a:r>
            <a:r>
              <a:rPr lang="zh-TW" altLang="en-US" dirty="0"/>
              <a:t>秒，</a:t>
            </a:r>
            <a:r>
              <a:rPr lang="en-US" altLang="zh-TW" dirty="0"/>
              <a:t>5</a:t>
            </a:r>
            <a:r>
              <a:rPr lang="zh-TW" altLang="en-US" dirty="0"/>
              <a:t>分鐘，</a:t>
            </a:r>
            <a:r>
              <a:rPr lang="en-US" altLang="zh-TW" dirty="0"/>
              <a:t>12</a:t>
            </a:r>
            <a:r>
              <a:rPr lang="zh-TW" altLang="en-US" dirty="0"/>
              <a:t>小時，</a:t>
            </a:r>
            <a:r>
              <a:rPr lang="en-US" altLang="zh-TW" dirty="0"/>
              <a:t>7</a:t>
            </a:r>
            <a:r>
              <a:rPr lang="zh-TW" altLang="en-US" dirty="0"/>
              <a:t>天，</a:t>
            </a:r>
            <a:r>
              <a:rPr lang="en-US" altLang="zh-TW" dirty="0"/>
              <a:t>1</a:t>
            </a:r>
            <a:r>
              <a:rPr lang="zh-TW" altLang="en-US" dirty="0"/>
              <a:t>年），因此時間序列可以作為離散時間數據進行分析處理</a:t>
            </a:r>
            <a:r>
              <a:rPr lang="zh-TW" altLang="en-US" dirty="0" smtClean="0"/>
              <a:t>。</a:t>
            </a:r>
            <a:endParaRPr lang="en-US" altLang="zh-TW" dirty="0" smtClean="0"/>
          </a:p>
          <a:p>
            <a:r>
              <a:rPr lang="zh-TW" altLang="en-US" dirty="0" smtClean="0"/>
              <a:t>時間</a:t>
            </a:r>
            <a:r>
              <a:rPr lang="zh-TW" altLang="en-US" dirty="0"/>
              <a:t>序列廣泛應用於數理統計、信號處理、模式識別、計量經濟學、數學金融、天氣預報、地震預測、腦電圖、控制工程、航空學、通信工程以及絕大多數涉及到時間數據測量的應用科學與工程學。</a:t>
            </a:r>
          </a:p>
        </p:txBody>
      </p:sp>
      <p:sp>
        <p:nvSpPr>
          <p:cNvPr id="5" name="矩形 4"/>
          <p:cNvSpPr/>
          <p:nvPr/>
        </p:nvSpPr>
        <p:spPr>
          <a:xfrm>
            <a:off x="158378" y="725441"/>
            <a:ext cx="5444259" cy="369332"/>
          </a:xfrm>
          <a:prstGeom prst="rect">
            <a:avLst/>
          </a:prstGeom>
        </p:spPr>
        <p:txBody>
          <a:bodyPr wrap="square">
            <a:spAutoFit/>
          </a:bodyPr>
          <a:lstStyle/>
          <a:p>
            <a:r>
              <a:rPr lang="zh-TW" altLang="en-US" dirty="0"/>
              <a:t>一組按照時間發生先後順序進行排列的數據點序列。</a:t>
            </a:r>
            <a:endParaRPr lang="en-US" altLang="zh-TW" dirty="0"/>
          </a:p>
        </p:txBody>
      </p:sp>
      <p:sp>
        <p:nvSpPr>
          <p:cNvPr id="6" name="矩形 5"/>
          <p:cNvSpPr/>
          <p:nvPr/>
        </p:nvSpPr>
        <p:spPr>
          <a:xfrm>
            <a:off x="2880508" y="331998"/>
            <a:ext cx="4140364" cy="369332"/>
          </a:xfrm>
          <a:prstGeom prst="rect">
            <a:avLst/>
          </a:prstGeom>
        </p:spPr>
        <p:txBody>
          <a:bodyPr wrap="none">
            <a:spAutoFit/>
          </a:bodyPr>
          <a:lstStyle/>
          <a:p>
            <a:r>
              <a:rPr lang="en-US" altLang="zh-TW" dirty="0"/>
              <a:t>https://en.wikipedia.org/wiki/Time_series</a:t>
            </a:r>
            <a:endParaRPr lang="zh-TW" altLang="en-US" dirty="0"/>
          </a:p>
        </p:txBody>
      </p:sp>
      <p:sp>
        <p:nvSpPr>
          <p:cNvPr id="7" name="矩形 6"/>
          <p:cNvSpPr/>
          <p:nvPr/>
        </p:nvSpPr>
        <p:spPr>
          <a:xfrm>
            <a:off x="185880" y="5442228"/>
            <a:ext cx="7384473" cy="1046440"/>
          </a:xfrm>
          <a:prstGeom prst="rect">
            <a:avLst/>
          </a:prstGeom>
        </p:spPr>
        <p:txBody>
          <a:bodyPr wrap="square">
            <a:spAutoFit/>
          </a:bodyPr>
          <a:lstStyle/>
          <a:p>
            <a:r>
              <a:rPr lang="en-US" altLang="zh-TW" sz="2400" dirty="0"/>
              <a:t>Time Series Analysis </a:t>
            </a:r>
          </a:p>
          <a:p>
            <a:r>
              <a:rPr lang="zh-TW" altLang="en-US" sz="2400" dirty="0" smtClean="0"/>
              <a:t>時間</a:t>
            </a:r>
            <a:r>
              <a:rPr lang="zh-TW" altLang="en-US" sz="2400" dirty="0"/>
              <a:t>序列模型基本概念：</a:t>
            </a:r>
            <a:r>
              <a:rPr lang="en-US" altLang="zh-TW" sz="2400" dirty="0"/>
              <a:t>AR, MA, ARMA, ARIMA </a:t>
            </a:r>
            <a:r>
              <a:rPr lang="zh-TW" altLang="en-US" sz="2400" dirty="0" smtClean="0"/>
              <a:t>模型</a:t>
            </a:r>
            <a:endParaRPr lang="en-US" altLang="zh-TW" sz="2400" dirty="0" smtClean="0"/>
          </a:p>
          <a:p>
            <a:r>
              <a:rPr lang="en-US" altLang="zh-TW" sz="1400" dirty="0"/>
              <a:t>https://mropengate.blogspot.com/2015/11/time-series-analysis-ar-ma-arma-arima.html</a:t>
            </a:r>
            <a:endParaRPr lang="zh-TW" altLang="en-US" sz="1400" dirty="0"/>
          </a:p>
        </p:txBody>
      </p:sp>
      <p:sp>
        <p:nvSpPr>
          <p:cNvPr id="8" name="矩形 7"/>
          <p:cNvSpPr/>
          <p:nvPr/>
        </p:nvSpPr>
        <p:spPr>
          <a:xfrm>
            <a:off x="228309" y="6488668"/>
            <a:ext cx="7745271" cy="369332"/>
          </a:xfrm>
          <a:prstGeom prst="rect">
            <a:avLst/>
          </a:prstGeom>
        </p:spPr>
        <p:txBody>
          <a:bodyPr wrap="square">
            <a:spAutoFit/>
          </a:bodyPr>
          <a:lstStyle/>
          <a:p>
            <a:r>
              <a:rPr lang="en-US" altLang="zh-TW" dirty="0"/>
              <a:t>http://yongfeng.me/attach/time-series-analysis-zhang.pdf</a:t>
            </a:r>
            <a:endParaRPr lang="zh-TW" altLang="en-US" dirty="0"/>
          </a:p>
        </p:txBody>
      </p:sp>
    </p:spTree>
    <p:extLst>
      <p:ext uri="{BB962C8B-B14F-4D97-AF65-F5344CB8AC3E}">
        <p14:creationId xmlns:p14="http://schemas.microsoft.com/office/powerpoint/2010/main" val="4945413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780183"/>
          </a:xfrm>
        </p:spPr>
        <p:txBody>
          <a:bodyPr>
            <a:normAutofit/>
          </a:bodyPr>
          <a:lstStyle/>
          <a:p>
            <a:r>
              <a:rPr lang="en-US" altLang="zh-CN" dirty="0" smtClean="0">
                <a:effectLst>
                  <a:outerShdw blurRad="38100" dist="38100" dir="2700000" algn="tl">
                    <a:srgbClr val="000000">
                      <a:alpha val="43137"/>
                    </a:srgbClr>
                  </a:outerShdw>
                </a:effectLst>
              </a:rPr>
              <a:t>HAN</a:t>
            </a:r>
            <a:r>
              <a:rPr lang="zh-CN" altLang="en-US" dirty="0" smtClean="0">
                <a:effectLst>
                  <a:outerShdw blurRad="38100" dist="38100" dir="2700000" algn="tl">
                    <a:srgbClr val="000000">
                      <a:alpha val="43137"/>
                    </a:srgbClr>
                  </a:outerShdw>
                </a:effectLst>
              </a:rPr>
              <a:t>分層注意網路</a:t>
            </a:r>
            <a:endParaRPr lang="zh-CN" altLang="en-US" dirty="0">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1143000" y="1853406"/>
            <a:ext cx="6858000" cy="4295775"/>
          </a:xfrm>
          <a:prstGeom prst="rect">
            <a:avLst/>
          </a:prstGeom>
        </p:spPr>
      </p:pic>
      <p:sp>
        <p:nvSpPr>
          <p:cNvPr id="3" name="矩形 2"/>
          <p:cNvSpPr/>
          <p:nvPr/>
        </p:nvSpPr>
        <p:spPr>
          <a:xfrm>
            <a:off x="628650" y="6227679"/>
            <a:ext cx="4026167" cy="369332"/>
          </a:xfrm>
          <a:prstGeom prst="rect">
            <a:avLst/>
          </a:prstGeom>
        </p:spPr>
        <p:txBody>
          <a:bodyPr wrap="none">
            <a:spAutoFit/>
          </a:bodyPr>
          <a:lstStyle/>
          <a:p>
            <a:r>
              <a:rPr lang="en-US" altLang="zh-TW" dirty="0"/>
              <a:t>https://zhuanlan.zhihu.com/p/48109917</a:t>
            </a:r>
            <a:endParaRPr lang="zh-TW" altLang="en-US" dirty="0"/>
          </a:p>
        </p:txBody>
      </p:sp>
    </p:spTree>
    <p:extLst>
      <p:ext uri="{BB962C8B-B14F-4D97-AF65-F5344CB8AC3E}">
        <p14:creationId xmlns:p14="http://schemas.microsoft.com/office/powerpoint/2010/main" val="1287317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447765" y="691268"/>
            <a:ext cx="7531876" cy="2186600"/>
          </a:xfrm>
          <a:prstGeom prst="rect">
            <a:avLst/>
          </a:prstGeom>
        </p:spPr>
      </p:pic>
      <p:sp>
        <p:nvSpPr>
          <p:cNvPr id="5" name="矩形 4"/>
          <p:cNvSpPr/>
          <p:nvPr/>
        </p:nvSpPr>
        <p:spPr>
          <a:xfrm>
            <a:off x="447765" y="3023489"/>
            <a:ext cx="8136660" cy="3139321"/>
          </a:xfrm>
          <a:prstGeom prst="rect">
            <a:avLst/>
          </a:prstGeom>
        </p:spPr>
        <p:txBody>
          <a:bodyPr wrap="square">
            <a:spAutoFit/>
          </a:bodyPr>
          <a:lstStyle/>
          <a:p>
            <a:r>
              <a:rPr lang="en-US" altLang="zh-TW" dirty="0" smtClean="0"/>
              <a:t>We report on a series of experiments with convolutional neural networks (CNN)</a:t>
            </a:r>
          </a:p>
          <a:p>
            <a:r>
              <a:rPr lang="en-US" altLang="zh-TW" dirty="0" smtClean="0"/>
              <a:t>trained on top of pre-trained word vectors for sentence-level classification tasks.</a:t>
            </a:r>
          </a:p>
          <a:p>
            <a:endParaRPr lang="en-US" altLang="zh-TW" dirty="0" smtClean="0"/>
          </a:p>
          <a:p>
            <a:r>
              <a:rPr lang="en-US" altLang="zh-TW" dirty="0" smtClean="0"/>
              <a:t>We show that a simple CNN with little </a:t>
            </a:r>
            <a:r>
              <a:rPr lang="en-US" altLang="zh-TW" dirty="0" err="1" smtClean="0"/>
              <a:t>hyperparameter</a:t>
            </a:r>
            <a:r>
              <a:rPr lang="en-US" altLang="zh-TW" dirty="0" smtClean="0"/>
              <a:t> tuning and static vectors achieves excellent results on multiple benchmarks. Learning task-specific vectors through fine-tuning offers further gains in performance. </a:t>
            </a:r>
          </a:p>
          <a:p>
            <a:r>
              <a:rPr lang="en-US" altLang="zh-TW" dirty="0" smtClean="0"/>
              <a:t>We additionally propose a simple modification to the architecture to allow for the use of both task-specific and static vectors. </a:t>
            </a:r>
          </a:p>
          <a:p>
            <a:endParaRPr lang="en-US" altLang="zh-TW" dirty="0" smtClean="0"/>
          </a:p>
          <a:p>
            <a:r>
              <a:rPr lang="en-US" altLang="zh-TW" dirty="0" smtClean="0"/>
              <a:t>The CNN models discussed herein improve upon the state of the art on 4 out of 7 tasks, which include </a:t>
            </a:r>
            <a:r>
              <a:rPr lang="en-US" altLang="zh-TW" b="1" dirty="0" smtClean="0">
                <a:solidFill>
                  <a:srgbClr val="FF0000"/>
                </a:solidFill>
                <a:effectLst>
                  <a:outerShdw blurRad="38100" dist="38100" dir="2700000" algn="tl">
                    <a:srgbClr val="000000">
                      <a:alpha val="43137"/>
                    </a:srgbClr>
                  </a:outerShdw>
                </a:effectLst>
              </a:rPr>
              <a:t>sentiment analysis </a:t>
            </a:r>
            <a:r>
              <a:rPr lang="en-US" altLang="zh-TW" dirty="0" smtClean="0"/>
              <a:t>and </a:t>
            </a:r>
            <a:r>
              <a:rPr lang="en-US" altLang="zh-TW" b="1" dirty="0" smtClean="0">
                <a:solidFill>
                  <a:srgbClr val="FF0000"/>
                </a:solidFill>
                <a:effectLst>
                  <a:outerShdw blurRad="38100" dist="38100" dir="2700000" algn="tl">
                    <a:srgbClr val="000000">
                      <a:alpha val="43137"/>
                    </a:srgbClr>
                  </a:outerShdw>
                </a:effectLst>
              </a:rPr>
              <a:t>question classification</a:t>
            </a:r>
            <a:r>
              <a:rPr lang="en-US" altLang="zh-TW" dirty="0" smtClean="0"/>
              <a:t>.</a:t>
            </a:r>
          </a:p>
        </p:txBody>
      </p:sp>
    </p:spTree>
    <p:extLst>
      <p:ext uri="{BB962C8B-B14F-4D97-AF65-F5344CB8AC3E}">
        <p14:creationId xmlns:p14="http://schemas.microsoft.com/office/powerpoint/2010/main" val="3011824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628650" y="2080227"/>
            <a:ext cx="7886700" cy="3842133"/>
          </a:xfrm>
          <a:prstGeom prst="rect">
            <a:avLst/>
          </a:prstGeom>
        </p:spPr>
      </p:pic>
    </p:spTree>
    <p:extLst>
      <p:ext uri="{BB962C8B-B14F-4D97-AF65-F5344CB8AC3E}">
        <p14:creationId xmlns:p14="http://schemas.microsoft.com/office/powerpoint/2010/main" val="3954091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628650" y="1455347"/>
            <a:ext cx="7792857" cy="4705308"/>
          </a:xfrm>
          <a:prstGeom prst="rect">
            <a:avLst/>
          </a:prstGeom>
        </p:spPr>
      </p:pic>
    </p:spTree>
    <p:extLst>
      <p:ext uri="{BB962C8B-B14F-4D97-AF65-F5344CB8AC3E}">
        <p14:creationId xmlns:p14="http://schemas.microsoft.com/office/powerpoint/2010/main" val="26597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745144" y="365126"/>
            <a:ext cx="3826856" cy="6077427"/>
          </a:xfrm>
          <a:prstGeom prst="rect">
            <a:avLst/>
          </a:prstGeom>
        </p:spPr>
      </p:pic>
    </p:spTree>
    <p:extLst>
      <p:ext uri="{BB962C8B-B14F-4D97-AF65-F5344CB8AC3E}">
        <p14:creationId xmlns:p14="http://schemas.microsoft.com/office/powerpoint/2010/main" val="3399273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1148573" y="365126"/>
            <a:ext cx="6212809" cy="6290470"/>
          </a:xfrm>
          <a:prstGeom prst="rect">
            <a:avLst/>
          </a:prstGeom>
        </p:spPr>
      </p:pic>
      <p:sp>
        <p:nvSpPr>
          <p:cNvPr id="5" name="矩形 4"/>
          <p:cNvSpPr/>
          <p:nvPr/>
        </p:nvSpPr>
        <p:spPr>
          <a:xfrm>
            <a:off x="228810" y="6286264"/>
            <a:ext cx="4026167" cy="369332"/>
          </a:xfrm>
          <a:prstGeom prst="rect">
            <a:avLst/>
          </a:prstGeom>
        </p:spPr>
        <p:txBody>
          <a:bodyPr wrap="none">
            <a:spAutoFit/>
          </a:bodyPr>
          <a:lstStyle/>
          <a:p>
            <a:r>
              <a:rPr lang="en-US" altLang="zh-TW" dirty="0"/>
              <a:t>https://zhuanlan.zhihu.com/p/34212945</a:t>
            </a:r>
            <a:endParaRPr lang="zh-TW" altLang="en-US" dirty="0"/>
          </a:p>
        </p:txBody>
      </p:sp>
    </p:spTree>
    <p:extLst>
      <p:ext uri="{BB962C8B-B14F-4D97-AF65-F5344CB8AC3E}">
        <p14:creationId xmlns:p14="http://schemas.microsoft.com/office/powerpoint/2010/main" val="4070674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2395" y="346653"/>
            <a:ext cx="7924223" cy="872547"/>
          </a:xfrm>
        </p:spPr>
        <p:txBody>
          <a:bodyPr>
            <a:normAutofit fontScale="90000"/>
          </a:bodyPr>
          <a:lstStyle/>
          <a:p>
            <a:r>
              <a:rPr lang="en-US" altLang="zh-TW" dirty="0"/>
              <a:t>Comparative Study of CNN and RNN for Natural Language Processing</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1538125" y="1825625"/>
            <a:ext cx="6067750" cy="4351338"/>
          </a:xfrm>
          <a:prstGeom prst="rect">
            <a:avLst/>
          </a:prstGeom>
        </p:spPr>
      </p:pic>
      <p:sp>
        <p:nvSpPr>
          <p:cNvPr id="4" name="矩形 3"/>
          <p:cNvSpPr/>
          <p:nvPr/>
        </p:nvSpPr>
        <p:spPr>
          <a:xfrm>
            <a:off x="715818" y="1506023"/>
            <a:ext cx="5888182" cy="369332"/>
          </a:xfrm>
          <a:prstGeom prst="rect">
            <a:avLst/>
          </a:prstGeom>
        </p:spPr>
        <p:txBody>
          <a:bodyPr wrap="square">
            <a:spAutoFit/>
          </a:bodyPr>
          <a:lstStyle/>
          <a:p>
            <a:r>
              <a:rPr lang="en-US" altLang="zh-CN" dirty="0" smtClean="0"/>
              <a:t>RNN</a:t>
            </a:r>
            <a:r>
              <a:rPr lang="zh-CN" altLang="en-US" dirty="0" smtClean="0"/>
              <a:t>不見得有</a:t>
            </a:r>
            <a:r>
              <a:rPr lang="en-US" altLang="zh-CN" dirty="0" smtClean="0"/>
              <a:t>CNN</a:t>
            </a:r>
            <a:r>
              <a:rPr lang="zh-CN" altLang="en-US" dirty="0"/>
              <a:t>效果好， 但是</a:t>
            </a:r>
            <a:r>
              <a:rPr lang="en-US" altLang="zh-CN" dirty="0" smtClean="0"/>
              <a:t>Bi-RNN</a:t>
            </a:r>
            <a:r>
              <a:rPr lang="zh-CN" altLang="en-US" dirty="0" smtClean="0"/>
              <a:t>效果還是要好有點</a:t>
            </a:r>
            <a:endParaRPr lang="zh-TW" altLang="en-US" dirty="0"/>
          </a:p>
        </p:txBody>
      </p:sp>
    </p:spTree>
    <p:extLst>
      <p:ext uri="{BB962C8B-B14F-4D97-AF65-F5344CB8AC3E}">
        <p14:creationId xmlns:p14="http://schemas.microsoft.com/office/powerpoint/2010/main" val="546874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1017" y="2755083"/>
            <a:ext cx="8732983" cy="3046988"/>
          </a:xfrm>
          <a:prstGeom prst="rect">
            <a:avLst/>
          </a:prstGeom>
        </p:spPr>
        <p:txBody>
          <a:bodyPr wrap="square">
            <a:spAutoFit/>
          </a:bodyPr>
          <a:lstStyle/>
          <a:p>
            <a:pPr marL="342900" indent="-342900">
              <a:buFont typeface="+mj-lt"/>
              <a:buAutoNum type="arabicPeriod"/>
            </a:pPr>
            <a:r>
              <a:rPr lang="zh-TW" altLang="en-US" sz="3200" dirty="0" smtClean="0"/>
              <a:t>詞嵌入向量化：</a:t>
            </a:r>
            <a:r>
              <a:rPr lang="en-US" altLang="zh-TW" sz="3200" dirty="0" smtClean="0"/>
              <a:t>word2vec</a:t>
            </a:r>
            <a:r>
              <a:rPr lang="en-US" altLang="zh-TW" sz="3200" dirty="0"/>
              <a:t>, </a:t>
            </a:r>
            <a:r>
              <a:rPr lang="en-US" altLang="zh-TW" sz="3200" dirty="0" err="1"/>
              <a:t>FastText</a:t>
            </a:r>
            <a:r>
              <a:rPr lang="zh-TW" altLang="en-US" sz="3200" dirty="0"/>
              <a:t>等等</a:t>
            </a:r>
          </a:p>
          <a:p>
            <a:pPr marL="342900" indent="-342900">
              <a:buFont typeface="+mj-lt"/>
              <a:buAutoNum type="arabicPeriod"/>
            </a:pPr>
            <a:r>
              <a:rPr lang="zh-TW" altLang="en-US" sz="3200" dirty="0" smtClean="0"/>
              <a:t>卷積神經網路特徵提取：</a:t>
            </a:r>
            <a:r>
              <a:rPr lang="en-US" altLang="zh-TW" sz="3200" dirty="0" smtClean="0"/>
              <a:t>Text-CNN</a:t>
            </a:r>
            <a:r>
              <a:rPr lang="en-US" altLang="zh-TW" sz="3200" dirty="0"/>
              <a:t>, Char-CNN</a:t>
            </a:r>
            <a:r>
              <a:rPr lang="zh-TW" altLang="en-US" sz="3200" dirty="0"/>
              <a:t>等等</a:t>
            </a:r>
          </a:p>
          <a:p>
            <a:pPr marL="342900" indent="-342900">
              <a:buFont typeface="+mj-lt"/>
              <a:buAutoNum type="arabicPeriod"/>
            </a:pPr>
            <a:r>
              <a:rPr lang="zh-TW" altLang="en-US" sz="3200" dirty="0" smtClean="0"/>
              <a:t>上下文機制：</a:t>
            </a:r>
            <a:r>
              <a:rPr lang="en-US" altLang="zh-TW" sz="3200" dirty="0" smtClean="0"/>
              <a:t>Text-RNN</a:t>
            </a:r>
            <a:r>
              <a:rPr lang="zh-TW" altLang="en-US" sz="3200" dirty="0"/>
              <a:t>， </a:t>
            </a:r>
            <a:r>
              <a:rPr lang="en-US" altLang="zh-TW" sz="3200" dirty="0" err="1"/>
              <a:t>BiRNN</a:t>
            </a:r>
            <a:r>
              <a:rPr lang="zh-TW" altLang="en-US" sz="3200" dirty="0"/>
              <a:t>， </a:t>
            </a:r>
            <a:r>
              <a:rPr lang="en-US" altLang="zh-TW" sz="3200" dirty="0"/>
              <a:t>RCNN</a:t>
            </a:r>
            <a:r>
              <a:rPr lang="zh-TW" altLang="en-US" sz="3200" dirty="0"/>
              <a:t>等等</a:t>
            </a:r>
          </a:p>
          <a:p>
            <a:pPr marL="342900" indent="-342900">
              <a:buFont typeface="+mj-lt"/>
              <a:buAutoNum type="arabicPeriod"/>
            </a:pPr>
            <a:r>
              <a:rPr lang="zh-TW" altLang="en-US" sz="3200" dirty="0" smtClean="0"/>
              <a:t>記憶存儲機制：</a:t>
            </a:r>
            <a:r>
              <a:rPr lang="en-US" altLang="zh-TW" sz="3200" dirty="0" err="1" smtClean="0"/>
              <a:t>EntNet</a:t>
            </a:r>
            <a:r>
              <a:rPr lang="zh-TW" altLang="en-US" sz="3200" dirty="0"/>
              <a:t>， </a:t>
            </a:r>
            <a:r>
              <a:rPr lang="en-US" altLang="zh-TW" sz="3200" dirty="0"/>
              <a:t>DMN</a:t>
            </a:r>
            <a:r>
              <a:rPr lang="zh-TW" altLang="en-US" sz="3200" dirty="0"/>
              <a:t>等等</a:t>
            </a:r>
          </a:p>
          <a:p>
            <a:pPr marL="342900" indent="-342900">
              <a:buFont typeface="+mj-lt"/>
              <a:buAutoNum type="arabicPeriod"/>
            </a:pPr>
            <a:r>
              <a:rPr lang="zh-TW" altLang="en-US" sz="3200" dirty="0" smtClean="0"/>
              <a:t>注意力機制：</a:t>
            </a:r>
            <a:r>
              <a:rPr lang="en-US" altLang="zh-TW" sz="3200" dirty="0" smtClean="0"/>
              <a:t>HAN</a:t>
            </a:r>
            <a:r>
              <a:rPr lang="zh-TW" altLang="en-US" sz="3200" dirty="0"/>
              <a:t>等等</a:t>
            </a:r>
          </a:p>
        </p:txBody>
      </p:sp>
      <p:sp>
        <p:nvSpPr>
          <p:cNvPr id="3" name="標題 1"/>
          <p:cNvSpPr txBox="1">
            <a:spLocks/>
          </p:cNvSpPr>
          <p:nvPr/>
        </p:nvSpPr>
        <p:spPr>
          <a:xfrm>
            <a:off x="0" y="817709"/>
            <a:ext cx="9144000" cy="807892"/>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Text classification  </a:t>
            </a:r>
            <a:r>
              <a:rPr lang="zh-TW" altLang="en-US" b="1" dirty="0" smtClean="0">
                <a:solidFill>
                  <a:schemeClr val="bg1"/>
                </a:solidFill>
                <a:effectLst>
                  <a:outerShdw blurRad="38100" dist="38100" dir="2700000" algn="tl">
                    <a:srgbClr val="000000">
                      <a:alpha val="43137"/>
                    </a:srgbClr>
                  </a:outerShdw>
                </a:effectLst>
              </a:rPr>
              <a:t>文本分類</a:t>
            </a:r>
            <a:endParaRPr lang="en-US" altLang="zh-TW"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23857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165265" y="2057718"/>
            <a:ext cx="6375896" cy="3587691"/>
          </a:xfrm>
          <a:prstGeom prst="rect">
            <a:avLst/>
          </a:prstGeom>
        </p:spPr>
      </p:pic>
      <p:sp>
        <p:nvSpPr>
          <p:cNvPr id="5" name="標題 1"/>
          <p:cNvSpPr txBox="1">
            <a:spLocks/>
          </p:cNvSpPr>
          <p:nvPr/>
        </p:nvSpPr>
        <p:spPr>
          <a:xfrm>
            <a:off x="0" y="588474"/>
            <a:ext cx="9144000" cy="734001"/>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Question-Answering system</a:t>
            </a:r>
            <a:r>
              <a:rPr lang="zh-TW" altLang="en-US" dirty="0" smtClean="0">
                <a:solidFill>
                  <a:schemeClr val="bg1"/>
                </a:solidFill>
              </a:rPr>
              <a:t> 智能問答</a:t>
            </a:r>
            <a:endParaRPr lang="en-US" altLang="zh-TW" b="1" dirty="0" smtClean="0">
              <a:solidFill>
                <a:schemeClr val="bg1"/>
              </a:solidFill>
              <a:effectLst>
                <a:outerShdw blurRad="38100" dist="38100" dir="2700000" algn="tl">
                  <a:srgbClr val="000000">
                    <a:alpha val="43137"/>
                  </a:srgbClr>
                </a:outerShdw>
              </a:effectLst>
            </a:endParaRPr>
          </a:p>
        </p:txBody>
      </p:sp>
      <p:sp>
        <p:nvSpPr>
          <p:cNvPr id="6" name="矩形 5"/>
          <p:cNvSpPr/>
          <p:nvPr/>
        </p:nvSpPr>
        <p:spPr>
          <a:xfrm>
            <a:off x="628650" y="5745018"/>
            <a:ext cx="7449127" cy="923330"/>
          </a:xfrm>
          <a:prstGeom prst="rect">
            <a:avLst/>
          </a:prstGeom>
        </p:spPr>
        <p:txBody>
          <a:bodyPr wrap="square">
            <a:spAutoFit/>
          </a:bodyPr>
          <a:lstStyle/>
          <a:p>
            <a:r>
              <a:rPr lang="en-US" altLang="zh-TW" dirty="0"/>
              <a:t>[AAAI 2019 tutorial] End-to-end goal-oriented question answering </a:t>
            </a:r>
            <a:r>
              <a:rPr lang="en-US" altLang="zh-TW" dirty="0" smtClean="0"/>
              <a:t>systems</a:t>
            </a:r>
          </a:p>
          <a:p>
            <a:r>
              <a:rPr lang="en-US" altLang="zh-TW" dirty="0"/>
              <a:t>https://www.slideshare.net/QiHe2/aaai-2019-tutorial-endtoend-goaloriented-question-answering-systems</a:t>
            </a:r>
            <a:endParaRPr lang="zh-TW" altLang="en-US" dirty="0"/>
          </a:p>
        </p:txBody>
      </p:sp>
    </p:spTree>
    <p:extLst>
      <p:ext uri="{BB962C8B-B14F-4D97-AF65-F5344CB8AC3E}">
        <p14:creationId xmlns:p14="http://schemas.microsoft.com/office/powerpoint/2010/main" val="2294459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a:blip r:embed="rId2"/>
          <a:stretch>
            <a:fillRect/>
          </a:stretch>
        </p:blipFill>
        <p:spPr>
          <a:xfrm>
            <a:off x="447721" y="1294060"/>
            <a:ext cx="2720352" cy="3560670"/>
          </a:xfrm>
          <a:prstGeom prst="rect">
            <a:avLst/>
          </a:prstGeom>
        </p:spPr>
      </p:pic>
      <p:sp>
        <p:nvSpPr>
          <p:cNvPr id="6" name="標題 1"/>
          <p:cNvSpPr txBox="1">
            <a:spLocks/>
          </p:cNvSpPr>
          <p:nvPr/>
        </p:nvSpPr>
        <p:spPr>
          <a:xfrm>
            <a:off x="0" y="420980"/>
            <a:ext cx="9144000" cy="770946"/>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Question-Answering system</a:t>
            </a:r>
            <a:r>
              <a:rPr lang="zh-TW" altLang="en-US" dirty="0" smtClean="0">
                <a:solidFill>
                  <a:schemeClr val="bg1"/>
                </a:solidFill>
              </a:rPr>
              <a:t> 智能問答</a:t>
            </a:r>
            <a:endParaRPr lang="en-US" altLang="zh-TW" b="1" dirty="0" smtClean="0">
              <a:solidFill>
                <a:schemeClr val="bg1"/>
              </a:solidFill>
              <a:effectLst>
                <a:outerShdw blurRad="38100" dist="38100" dir="2700000" algn="tl">
                  <a:srgbClr val="000000">
                    <a:alpha val="43137"/>
                  </a:srgbClr>
                </a:outerShdw>
              </a:effectLst>
            </a:endParaRPr>
          </a:p>
        </p:txBody>
      </p:sp>
      <p:sp>
        <p:nvSpPr>
          <p:cNvPr id="7" name="矩形 6"/>
          <p:cNvSpPr/>
          <p:nvPr/>
        </p:nvSpPr>
        <p:spPr>
          <a:xfrm>
            <a:off x="57150" y="6164331"/>
            <a:ext cx="4572000" cy="646331"/>
          </a:xfrm>
          <a:prstGeom prst="rect">
            <a:avLst/>
          </a:prstGeom>
        </p:spPr>
        <p:txBody>
          <a:bodyPr>
            <a:spAutoFit/>
          </a:bodyPr>
          <a:lstStyle/>
          <a:p>
            <a:r>
              <a:rPr lang="en-US" altLang="zh-TW" dirty="0"/>
              <a:t>https://www.tenlong.com.tw/products/9787121349218</a:t>
            </a:r>
            <a:endParaRPr lang="zh-TW" altLang="en-US" dirty="0"/>
          </a:p>
        </p:txBody>
      </p:sp>
      <p:sp>
        <p:nvSpPr>
          <p:cNvPr id="8" name="矩形 7"/>
          <p:cNvSpPr/>
          <p:nvPr/>
        </p:nvSpPr>
        <p:spPr>
          <a:xfrm>
            <a:off x="185512" y="5275922"/>
            <a:ext cx="3154217" cy="923330"/>
          </a:xfrm>
          <a:prstGeom prst="rect">
            <a:avLst/>
          </a:prstGeom>
        </p:spPr>
        <p:txBody>
          <a:bodyPr wrap="square">
            <a:spAutoFit/>
          </a:bodyPr>
          <a:lstStyle/>
          <a:p>
            <a:r>
              <a:rPr lang="zh-TW" altLang="en-US" dirty="0"/>
              <a:t>智能問答與深度學習 </a:t>
            </a:r>
          </a:p>
          <a:p>
            <a:r>
              <a:rPr lang="zh-TW" altLang="en-US" dirty="0"/>
              <a:t>王海良</a:t>
            </a:r>
            <a:r>
              <a:rPr lang="en-US" altLang="zh-TW" dirty="0"/>
              <a:t>, </a:t>
            </a:r>
            <a:r>
              <a:rPr lang="zh-TW" altLang="en-US" dirty="0" smtClean="0"/>
              <a:t>等 電子工業</a:t>
            </a:r>
            <a:r>
              <a:rPr lang="zh-TW" altLang="en-US" dirty="0"/>
              <a:t>出版社</a:t>
            </a:r>
          </a:p>
          <a:p>
            <a:r>
              <a:rPr lang="en-US" altLang="zh-TW" dirty="0" smtClean="0"/>
              <a:t>2018-11-01</a:t>
            </a:r>
            <a:endParaRPr lang="zh-TW" altLang="en-US" dirty="0"/>
          </a:p>
        </p:txBody>
      </p:sp>
      <p:pic>
        <p:nvPicPr>
          <p:cNvPr id="13" name="內容版面配置區 12"/>
          <p:cNvPicPr>
            <a:picLocks noGrp="1" noChangeAspect="1"/>
          </p:cNvPicPr>
          <p:nvPr>
            <p:ph sz="half" idx="2"/>
          </p:nvPr>
        </p:nvPicPr>
        <p:blipFill>
          <a:blip r:embed="rId3"/>
          <a:stretch>
            <a:fillRect/>
          </a:stretch>
        </p:blipFill>
        <p:spPr>
          <a:xfrm>
            <a:off x="3958566" y="1191926"/>
            <a:ext cx="4566597" cy="4991917"/>
          </a:xfrm>
          <a:prstGeom prst="rect">
            <a:avLst/>
          </a:prstGeom>
        </p:spPr>
      </p:pic>
      <p:sp>
        <p:nvSpPr>
          <p:cNvPr id="14" name="矩形 13"/>
          <p:cNvSpPr/>
          <p:nvPr/>
        </p:nvSpPr>
        <p:spPr>
          <a:xfrm>
            <a:off x="4705927" y="6164330"/>
            <a:ext cx="3283527" cy="646331"/>
          </a:xfrm>
          <a:prstGeom prst="rect">
            <a:avLst/>
          </a:prstGeom>
        </p:spPr>
        <p:txBody>
          <a:bodyPr wrap="square">
            <a:spAutoFit/>
          </a:bodyPr>
          <a:lstStyle/>
          <a:p>
            <a:r>
              <a:rPr lang="en-US" altLang="zh-TW" dirty="0"/>
              <a:t>https://www.pragnakalp.com/demos/BERT-NLP-QnA-Demo/</a:t>
            </a:r>
            <a:endParaRPr lang="zh-TW" altLang="en-US" dirty="0"/>
          </a:p>
        </p:txBody>
      </p:sp>
      <p:sp>
        <p:nvSpPr>
          <p:cNvPr id="15" name="矩形 14"/>
          <p:cNvSpPr/>
          <p:nvPr/>
        </p:nvSpPr>
        <p:spPr>
          <a:xfrm>
            <a:off x="185512" y="4956864"/>
            <a:ext cx="3260436" cy="276999"/>
          </a:xfrm>
          <a:prstGeom prst="rect">
            <a:avLst/>
          </a:prstGeom>
        </p:spPr>
        <p:txBody>
          <a:bodyPr wrap="square">
            <a:spAutoFit/>
          </a:bodyPr>
          <a:lstStyle/>
          <a:p>
            <a:r>
              <a:rPr lang="en-US" altLang="zh-TW" sz="1200" dirty="0"/>
              <a:t>https://github.com/l11x0m7/book-of-qna-code</a:t>
            </a:r>
            <a:endParaRPr lang="zh-TW" altLang="en-US" sz="1200" dirty="0"/>
          </a:p>
        </p:txBody>
      </p:sp>
    </p:spTree>
    <p:extLst>
      <p:ext uri="{BB962C8B-B14F-4D97-AF65-F5344CB8AC3E}">
        <p14:creationId xmlns:p14="http://schemas.microsoft.com/office/powerpoint/2010/main" val="70101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662781"/>
          </a:xfrm>
        </p:spPr>
        <p:txBody>
          <a:bodyPr>
            <a:normAutofit/>
          </a:bodyPr>
          <a:lstStyle/>
          <a:p>
            <a:r>
              <a:rPr lang="en-US" altLang="zh-TW" sz="1400" dirty="0"/>
              <a:t>https://ocw.mit.edu/courses/mathematics/18-s096-topics-in-mathematics-with-applications-in-finance-fall-2013/video-lectures/lecture-8-time-series-analysis-i/</a:t>
            </a:r>
            <a:endParaRPr lang="zh-TW" altLang="en-US" sz="1400" dirty="0"/>
          </a:p>
        </p:txBody>
      </p:sp>
      <p:pic>
        <p:nvPicPr>
          <p:cNvPr id="6" name="內容版面配置區 5"/>
          <p:cNvPicPr>
            <a:picLocks noGrp="1" noChangeAspect="1"/>
          </p:cNvPicPr>
          <p:nvPr>
            <p:ph idx="1"/>
          </p:nvPr>
        </p:nvPicPr>
        <p:blipFill>
          <a:blip r:embed="rId2"/>
          <a:stretch>
            <a:fillRect/>
          </a:stretch>
        </p:blipFill>
        <p:spPr>
          <a:xfrm>
            <a:off x="1791855" y="1027907"/>
            <a:ext cx="6723495" cy="5813847"/>
          </a:xfrm>
          <a:prstGeom prst="rect">
            <a:avLst/>
          </a:prstGeom>
        </p:spPr>
      </p:pic>
    </p:spTree>
    <p:extLst>
      <p:ext uri="{BB962C8B-B14F-4D97-AF65-F5344CB8AC3E}">
        <p14:creationId xmlns:p14="http://schemas.microsoft.com/office/powerpoint/2010/main" val="32860745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9852" y="1501489"/>
            <a:ext cx="6248401" cy="1200329"/>
          </a:xfrm>
          <a:prstGeom prst="rect">
            <a:avLst/>
          </a:prstGeom>
        </p:spPr>
        <p:txBody>
          <a:bodyPr wrap="square">
            <a:spAutoFit/>
          </a:bodyPr>
          <a:lstStyle/>
          <a:p>
            <a:r>
              <a:rPr lang="zh-TW" altLang="en-US" dirty="0" smtClean="0"/>
              <a:t>面向文本分類的通用語言模型微調</a:t>
            </a:r>
          </a:p>
          <a:p>
            <a:r>
              <a:rPr lang="en-US" altLang="zh-TW" dirty="0" smtClean="0"/>
              <a:t>Universal Language Model Fine-tuning for Text Classification</a:t>
            </a:r>
          </a:p>
          <a:p>
            <a:r>
              <a:rPr lang="en-US" altLang="zh-TW" dirty="0" smtClean="0"/>
              <a:t>Jeremy Howard &amp; Sebastian Ruder</a:t>
            </a:r>
          </a:p>
          <a:p>
            <a:r>
              <a:rPr lang="en-US" altLang="zh-TW" dirty="0" smtClean="0"/>
              <a:t>https</a:t>
            </a:r>
            <a:r>
              <a:rPr lang="en-US" altLang="zh-TW" dirty="0"/>
              <a:t>://</a:t>
            </a:r>
            <a:r>
              <a:rPr lang="en-US" altLang="zh-TW" dirty="0" smtClean="0"/>
              <a:t>arxiv.org/abs/1801.06146</a:t>
            </a:r>
            <a:endParaRPr lang="en-US" altLang="zh-TW" dirty="0"/>
          </a:p>
        </p:txBody>
      </p:sp>
      <p:sp>
        <p:nvSpPr>
          <p:cNvPr id="3" name="矩形 2"/>
          <p:cNvSpPr/>
          <p:nvPr/>
        </p:nvSpPr>
        <p:spPr>
          <a:xfrm>
            <a:off x="374072" y="3531353"/>
            <a:ext cx="8418946" cy="3139321"/>
          </a:xfrm>
          <a:prstGeom prst="rect">
            <a:avLst/>
          </a:prstGeom>
        </p:spPr>
        <p:txBody>
          <a:bodyPr wrap="square">
            <a:spAutoFit/>
          </a:bodyPr>
          <a:lstStyle/>
          <a:p>
            <a:r>
              <a:rPr lang="en-US" altLang="zh-TW" dirty="0" smtClean="0"/>
              <a:t>Inductive transfer learning has greatly impacted computer vision, but existing approaches in NLP still require task-specific modifications and training from scratch. </a:t>
            </a:r>
          </a:p>
          <a:p>
            <a:endParaRPr lang="en-US" altLang="zh-TW" dirty="0"/>
          </a:p>
          <a:p>
            <a:r>
              <a:rPr lang="en-US" altLang="zh-TW" dirty="0" smtClean="0"/>
              <a:t>We propose </a:t>
            </a:r>
            <a:r>
              <a:rPr lang="en-US" altLang="zh-TW" b="1" dirty="0" smtClean="0">
                <a:solidFill>
                  <a:srgbClr val="FF0000"/>
                </a:solidFill>
                <a:effectLst>
                  <a:outerShdw blurRad="38100" dist="38100" dir="2700000" algn="tl">
                    <a:srgbClr val="000000">
                      <a:alpha val="43137"/>
                    </a:srgbClr>
                  </a:outerShdw>
                </a:effectLst>
              </a:rPr>
              <a:t>Universal Language Model Fine-tuning (</a:t>
            </a:r>
            <a:r>
              <a:rPr lang="en-US" altLang="zh-TW" b="1" dirty="0" err="1" smtClean="0">
                <a:solidFill>
                  <a:srgbClr val="FF0000"/>
                </a:solidFill>
                <a:effectLst>
                  <a:outerShdw blurRad="38100" dist="38100" dir="2700000" algn="tl">
                    <a:srgbClr val="000000">
                      <a:alpha val="43137"/>
                    </a:srgbClr>
                  </a:outerShdw>
                </a:effectLst>
              </a:rPr>
              <a:t>ULMFiT</a:t>
            </a:r>
            <a:r>
              <a:rPr lang="en-US" altLang="zh-TW" b="1" dirty="0" smtClean="0">
                <a:solidFill>
                  <a:srgbClr val="FF0000"/>
                </a:solidFill>
                <a:effectLst>
                  <a:outerShdw blurRad="38100" dist="38100" dir="2700000" algn="tl">
                    <a:srgbClr val="000000">
                      <a:alpha val="43137"/>
                    </a:srgbClr>
                  </a:outerShdw>
                </a:effectLst>
              </a:rPr>
              <a:t>), </a:t>
            </a:r>
            <a:r>
              <a:rPr lang="en-US" altLang="zh-TW" dirty="0" smtClean="0"/>
              <a:t>an effective transfer learning method that can be applied to any task in NLP, and introduce techniques that are key for fine-tuning a language model. </a:t>
            </a:r>
          </a:p>
          <a:p>
            <a:endParaRPr lang="en-US" altLang="zh-TW" dirty="0"/>
          </a:p>
          <a:p>
            <a:r>
              <a:rPr lang="en-US" altLang="zh-TW" dirty="0" smtClean="0"/>
              <a:t>Our method significantly outperforms the state-of-the-art on six text classification tasks, reducing the error by 18-24% on the majority of datasets. Furthermore, with only 100 labeled examples, it matches the performance of training from scratch on 100x more data. </a:t>
            </a:r>
            <a:r>
              <a:rPr lang="en-US" altLang="zh-TW" b="1" dirty="0" smtClean="0"/>
              <a:t>We open-source our </a:t>
            </a:r>
            <a:r>
              <a:rPr lang="en-US" altLang="zh-TW" b="1" dirty="0" err="1" smtClean="0"/>
              <a:t>pretrained</a:t>
            </a:r>
            <a:r>
              <a:rPr lang="en-US" altLang="zh-TW" b="1" dirty="0" smtClean="0"/>
              <a:t> models and code.</a:t>
            </a:r>
            <a:endParaRPr lang="zh-TW" altLang="en-US" b="1" dirty="0"/>
          </a:p>
        </p:txBody>
      </p:sp>
      <p:sp>
        <p:nvSpPr>
          <p:cNvPr id="4" name="矩形 3"/>
          <p:cNvSpPr/>
          <p:nvPr/>
        </p:nvSpPr>
        <p:spPr>
          <a:xfrm>
            <a:off x="285199" y="2993490"/>
            <a:ext cx="8406219" cy="369332"/>
          </a:xfrm>
          <a:prstGeom prst="rect">
            <a:avLst/>
          </a:prstGeom>
        </p:spPr>
        <p:txBody>
          <a:bodyPr wrap="square">
            <a:spAutoFit/>
          </a:bodyPr>
          <a:lstStyle/>
          <a:p>
            <a:r>
              <a:rPr lang="en-US" altLang="zh-TW" dirty="0"/>
              <a:t>https://medium.com/mlreview/understanding-building-blocks-of-ulmfit-818d3775325b</a:t>
            </a:r>
            <a:endParaRPr lang="zh-TW" altLang="en-US" dirty="0"/>
          </a:p>
        </p:txBody>
      </p:sp>
      <p:sp>
        <p:nvSpPr>
          <p:cNvPr id="5" name="矩形 4"/>
          <p:cNvSpPr/>
          <p:nvPr/>
        </p:nvSpPr>
        <p:spPr>
          <a:xfrm>
            <a:off x="285199" y="2701818"/>
            <a:ext cx="3733458" cy="369332"/>
          </a:xfrm>
          <a:prstGeom prst="rect">
            <a:avLst/>
          </a:prstGeom>
        </p:spPr>
        <p:txBody>
          <a:bodyPr wrap="none">
            <a:spAutoFit/>
          </a:bodyPr>
          <a:lstStyle/>
          <a:p>
            <a:r>
              <a:rPr lang="en-US" altLang="zh-TW" dirty="0"/>
              <a:t>https://kknews.cc/code/6qqggj3.html</a:t>
            </a:r>
            <a:endParaRPr lang="zh-TW" altLang="en-US" dirty="0"/>
          </a:p>
        </p:txBody>
      </p:sp>
      <p:sp>
        <p:nvSpPr>
          <p:cNvPr id="6" name="標題 1"/>
          <p:cNvSpPr txBox="1">
            <a:spLocks/>
          </p:cNvSpPr>
          <p:nvPr/>
        </p:nvSpPr>
        <p:spPr>
          <a:xfrm>
            <a:off x="0" y="280861"/>
            <a:ext cx="9144000" cy="967831"/>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6000" dirty="0" smtClean="0">
                <a:solidFill>
                  <a:schemeClr val="bg1"/>
                </a:solidFill>
              </a:rPr>
              <a:t>NLP</a:t>
            </a:r>
            <a:r>
              <a:rPr lang="zh-TW" altLang="en-US" sz="6000" dirty="0" smtClean="0">
                <a:solidFill>
                  <a:schemeClr val="bg1"/>
                </a:solidFill>
              </a:rPr>
              <a:t>    </a:t>
            </a:r>
            <a:r>
              <a:rPr lang="en-US" altLang="zh-TW" sz="3200" dirty="0" smtClean="0">
                <a:solidFill>
                  <a:schemeClr val="bg1"/>
                </a:solidFill>
              </a:rPr>
              <a:t>Transfer Learning   </a:t>
            </a:r>
            <a:r>
              <a:rPr lang="zh-TW" altLang="en-US" dirty="0" smtClean="0">
                <a:solidFill>
                  <a:schemeClr val="bg1"/>
                </a:solidFill>
              </a:rPr>
              <a:t>遷移學習</a:t>
            </a:r>
            <a:endParaRPr lang="zh-TW" altLang="en-US" dirty="0">
              <a:solidFill>
                <a:schemeClr val="bg1"/>
              </a:solidFill>
            </a:endParaRPr>
          </a:p>
        </p:txBody>
      </p:sp>
    </p:spTree>
    <p:extLst>
      <p:ext uri="{BB962C8B-B14F-4D97-AF65-F5344CB8AC3E}">
        <p14:creationId xmlns:p14="http://schemas.microsoft.com/office/powerpoint/2010/main" val="41558173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412511" y="1690689"/>
            <a:ext cx="8318978" cy="4705422"/>
          </a:xfrm>
          <a:prstGeom prst="rect">
            <a:avLst/>
          </a:prstGeom>
        </p:spPr>
      </p:pic>
    </p:spTree>
    <p:extLst>
      <p:ext uri="{BB962C8B-B14F-4D97-AF65-F5344CB8AC3E}">
        <p14:creationId xmlns:p14="http://schemas.microsoft.com/office/powerpoint/2010/main" val="40778456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7041" y="482661"/>
            <a:ext cx="3416320" cy="369332"/>
          </a:xfrm>
          <a:prstGeom prst="rect">
            <a:avLst/>
          </a:prstGeom>
        </p:spPr>
        <p:txBody>
          <a:bodyPr wrap="none">
            <a:spAutoFit/>
          </a:bodyPr>
          <a:lstStyle/>
          <a:p>
            <a:r>
              <a:rPr lang="zh-TW" altLang="en-US" dirty="0" smtClean="0"/>
              <a:t>情感分析、問題分類和主題分類</a:t>
            </a:r>
            <a:endParaRPr lang="zh-TW" altLang="en-US" dirty="0"/>
          </a:p>
        </p:txBody>
      </p:sp>
      <p:pic>
        <p:nvPicPr>
          <p:cNvPr id="1026" name="Picture 2" descr="https://i2.kknews.cc/SIG=197jvu0/ctp-vzntr/86qp7pn1r19640psnn485on9904r649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41" y="1055109"/>
            <a:ext cx="5991446" cy="388634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55600" y="4826675"/>
            <a:ext cx="8003309" cy="2031325"/>
          </a:xfrm>
          <a:prstGeom prst="rect">
            <a:avLst/>
          </a:prstGeom>
        </p:spPr>
        <p:txBody>
          <a:bodyPr wrap="square">
            <a:spAutoFit/>
          </a:bodyPr>
          <a:lstStyle/>
          <a:p>
            <a:r>
              <a:rPr lang="zh-TW" altLang="en-US" dirty="0" smtClean="0"/>
              <a:t>情感分析 對於情感分析，我們基於二元電影評論</a:t>
            </a:r>
            <a:r>
              <a:rPr lang="en-US" altLang="zh-TW" dirty="0" smtClean="0"/>
              <a:t>IMDB</a:t>
            </a:r>
            <a:r>
              <a:rPr lang="zh-TW" altLang="en-US" dirty="0" smtClean="0"/>
              <a:t>數據集（</a:t>
            </a:r>
            <a:r>
              <a:rPr lang="en-US" altLang="zh-TW" dirty="0" smtClean="0"/>
              <a:t>Maas</a:t>
            </a:r>
            <a:r>
              <a:rPr lang="zh-TW" altLang="en-US" dirty="0" smtClean="0"/>
              <a:t>等人，</a:t>
            </a:r>
            <a:r>
              <a:rPr lang="en-US" altLang="zh-TW" dirty="0" smtClean="0"/>
              <a:t>2011</a:t>
            </a:r>
            <a:r>
              <a:rPr lang="zh-TW" altLang="en-US" dirty="0" smtClean="0"/>
              <a:t>）和二元及五類版本</a:t>
            </a:r>
            <a:r>
              <a:rPr lang="en-US" altLang="zh-TW" dirty="0" smtClean="0"/>
              <a:t>Yelp</a:t>
            </a:r>
            <a:r>
              <a:rPr lang="zh-TW" altLang="en-US" dirty="0" smtClean="0"/>
              <a:t>點評數據集（</a:t>
            </a:r>
            <a:r>
              <a:rPr lang="en-US" altLang="zh-TW" dirty="0" smtClean="0"/>
              <a:t>Zhang</a:t>
            </a:r>
            <a:r>
              <a:rPr lang="zh-TW" altLang="en-US" dirty="0" smtClean="0"/>
              <a:t>等人，</a:t>
            </a:r>
            <a:r>
              <a:rPr lang="en-US" altLang="zh-TW" dirty="0" smtClean="0"/>
              <a:t>2015</a:t>
            </a:r>
            <a:r>
              <a:rPr lang="zh-TW" altLang="en-US" dirty="0" smtClean="0"/>
              <a:t>）評估我們的方法。</a:t>
            </a:r>
          </a:p>
          <a:p>
            <a:r>
              <a:rPr lang="zh-TW" altLang="en-US" dirty="0" smtClean="0"/>
              <a:t>問題分類 我們使用六類版本的小型</a:t>
            </a:r>
            <a:r>
              <a:rPr lang="en-US" altLang="zh-TW" dirty="0" smtClean="0"/>
              <a:t>TREC</a:t>
            </a:r>
            <a:r>
              <a:rPr lang="zh-TW" altLang="en-US" dirty="0" smtClean="0"/>
              <a:t>數據集（</a:t>
            </a:r>
            <a:r>
              <a:rPr lang="en-US" altLang="zh-TW" dirty="0" smtClean="0"/>
              <a:t>Voorhees</a:t>
            </a:r>
            <a:r>
              <a:rPr lang="zh-TW" altLang="en-US" dirty="0" smtClean="0"/>
              <a:t>和</a:t>
            </a:r>
            <a:r>
              <a:rPr lang="en-US" altLang="zh-TW" dirty="0" smtClean="0"/>
              <a:t>Tice</a:t>
            </a:r>
            <a:r>
              <a:rPr lang="zh-TW" altLang="en-US" dirty="0" smtClean="0"/>
              <a:t>，</a:t>
            </a:r>
            <a:r>
              <a:rPr lang="en-US" altLang="zh-TW" dirty="0" smtClean="0"/>
              <a:t>1999</a:t>
            </a:r>
            <a:r>
              <a:rPr lang="zh-TW" altLang="en-US" dirty="0" smtClean="0"/>
              <a:t>），該數據集包含了開放領域且基於事實的問題，劃分成廣義語義範疇。</a:t>
            </a:r>
          </a:p>
          <a:p>
            <a:r>
              <a:rPr lang="zh-TW" altLang="en-US" dirty="0" smtClean="0"/>
              <a:t>主題分類 對於主題分類，我們對大型</a:t>
            </a:r>
            <a:r>
              <a:rPr lang="en-US" altLang="zh-TW" dirty="0" smtClean="0"/>
              <a:t>AG</a:t>
            </a:r>
            <a:r>
              <a:rPr lang="zh-TW" altLang="en-US" dirty="0" smtClean="0"/>
              <a:t>新聞和</a:t>
            </a:r>
            <a:r>
              <a:rPr lang="en-US" altLang="zh-TW" dirty="0" err="1" smtClean="0"/>
              <a:t>DBpedia</a:t>
            </a:r>
            <a:r>
              <a:rPr lang="zh-TW" altLang="en-US" dirty="0" smtClean="0"/>
              <a:t>數據集進行了評估</a:t>
            </a:r>
            <a:r>
              <a:rPr lang="en-US" altLang="zh-TW" dirty="0" smtClean="0"/>
              <a:t>(Zhang</a:t>
            </a:r>
            <a:r>
              <a:rPr lang="zh-TW" altLang="en-US" dirty="0" smtClean="0"/>
              <a:t>等人</a:t>
            </a:r>
            <a:r>
              <a:rPr lang="en-US" altLang="zh-TW" dirty="0" smtClean="0"/>
              <a:t>, 2015)</a:t>
            </a:r>
            <a:r>
              <a:rPr lang="zh-TW" altLang="en-US" dirty="0" smtClean="0"/>
              <a:t>。</a:t>
            </a:r>
          </a:p>
          <a:p>
            <a:r>
              <a:rPr lang="zh-TW" altLang="en-US" dirty="0" smtClean="0"/>
              <a:t>原文網址：</a:t>
            </a:r>
            <a:r>
              <a:rPr lang="en-US" altLang="zh-TW" dirty="0" smtClean="0"/>
              <a:t>https://kknews.cc/code/6qqggj3.html</a:t>
            </a:r>
            <a:endParaRPr lang="zh-TW" altLang="en-US" dirty="0"/>
          </a:p>
        </p:txBody>
      </p:sp>
    </p:spTree>
    <p:extLst>
      <p:ext uri="{BB962C8B-B14F-4D97-AF65-F5344CB8AC3E}">
        <p14:creationId xmlns:p14="http://schemas.microsoft.com/office/powerpoint/2010/main" val="19250704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378402" y="1477385"/>
            <a:ext cx="8448957" cy="2355706"/>
          </a:xfrm>
          <a:prstGeom prst="rect">
            <a:avLst/>
          </a:prstGeom>
        </p:spPr>
      </p:pic>
    </p:spTree>
    <p:extLst>
      <p:ext uri="{BB962C8B-B14F-4D97-AF65-F5344CB8AC3E}">
        <p14:creationId xmlns:p14="http://schemas.microsoft.com/office/powerpoint/2010/main" val="17391509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1.kknews.cc/SIG=k6ct7v/ctp-vzntr/10oo5528nq694pn4ns61353ns23r46p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57" y="2427721"/>
            <a:ext cx="8818019" cy="2513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2110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4144" y="870956"/>
            <a:ext cx="7486073" cy="923330"/>
          </a:xfrm>
          <a:prstGeom prst="rect">
            <a:avLst/>
          </a:prstGeom>
        </p:spPr>
        <p:txBody>
          <a:bodyPr wrap="square">
            <a:spAutoFit/>
          </a:bodyPr>
          <a:lstStyle/>
          <a:p>
            <a:r>
              <a:rPr lang="en-US" altLang="zh-TW" dirty="0" smtClean="0"/>
              <a:t>Wikitext-103</a:t>
            </a:r>
            <a:r>
              <a:rPr lang="zh-TW" altLang="en-US" dirty="0" smtClean="0"/>
              <a:t>由</a:t>
            </a:r>
            <a:r>
              <a:rPr lang="en-US" altLang="zh-TW" dirty="0" smtClean="0"/>
              <a:t>28595</a:t>
            </a:r>
            <a:r>
              <a:rPr lang="zh-TW" altLang="en-US" dirty="0" smtClean="0"/>
              <a:t>篇經過預處理的維基百科文章和</a:t>
            </a:r>
            <a:r>
              <a:rPr lang="en-US" altLang="zh-TW" dirty="0" smtClean="0"/>
              <a:t>1.03</a:t>
            </a:r>
            <a:r>
              <a:rPr lang="zh-TW" altLang="en-US" dirty="0" smtClean="0"/>
              <a:t>億個單詞組成。預訓練對小數據集任務最有利，即使只有</a:t>
            </a:r>
            <a:r>
              <a:rPr lang="en-US" altLang="zh-TW" dirty="0" smtClean="0"/>
              <a:t>100</a:t>
            </a:r>
            <a:r>
              <a:rPr lang="zh-TW" altLang="en-US" dirty="0" smtClean="0"/>
              <a:t>個標記樣本也能實現泛化</a:t>
            </a:r>
          </a:p>
          <a:p>
            <a:r>
              <a:rPr lang="zh-TW" altLang="en-US" dirty="0" smtClean="0"/>
              <a:t>原文網址：</a:t>
            </a:r>
            <a:r>
              <a:rPr lang="en-US" altLang="zh-TW" dirty="0" smtClean="0"/>
              <a:t>https://kknews.cc/code/6qqggj3.html</a:t>
            </a:r>
            <a:endParaRPr lang="zh-TW" altLang="en-US" dirty="0"/>
          </a:p>
        </p:txBody>
      </p:sp>
      <p:sp>
        <p:nvSpPr>
          <p:cNvPr id="3" name="矩形 2"/>
          <p:cNvSpPr/>
          <p:nvPr/>
        </p:nvSpPr>
        <p:spPr>
          <a:xfrm>
            <a:off x="527077" y="2043791"/>
            <a:ext cx="7218219" cy="923330"/>
          </a:xfrm>
          <a:prstGeom prst="rect">
            <a:avLst/>
          </a:prstGeom>
        </p:spPr>
        <p:txBody>
          <a:bodyPr wrap="square">
            <a:spAutoFit/>
          </a:bodyPr>
          <a:lstStyle/>
          <a:p>
            <a:r>
              <a:rPr lang="zh-TW" altLang="en-US" dirty="0" smtClean="0"/>
              <a:t>區分微調（</a:t>
            </a:r>
            <a:r>
              <a:rPr lang="en-US" altLang="zh-TW" dirty="0" smtClean="0"/>
              <a:t>discriminative fine-tuning</a:t>
            </a:r>
            <a:r>
              <a:rPr lang="zh-TW" altLang="en-US" dirty="0" smtClean="0"/>
              <a:t>）和斜三角學習率（</a:t>
            </a:r>
            <a:r>
              <a:rPr lang="en-US" altLang="zh-TW" dirty="0" smtClean="0"/>
              <a:t>slanted triangular learning rates</a:t>
            </a:r>
            <a:r>
              <a:rPr lang="zh-TW" altLang="en-US" dirty="0" smtClean="0"/>
              <a:t>）</a:t>
            </a:r>
          </a:p>
          <a:p>
            <a:r>
              <a:rPr lang="zh-TW" altLang="en-US" dirty="0" smtClean="0"/>
              <a:t>原文網址：</a:t>
            </a:r>
            <a:r>
              <a:rPr lang="en-US" altLang="zh-TW" dirty="0" smtClean="0"/>
              <a:t>https://kknews.cc/code/6qqggj3.html</a:t>
            </a:r>
            <a:endParaRPr lang="zh-TW" altLang="en-US" dirty="0"/>
          </a:p>
        </p:txBody>
      </p:sp>
      <p:sp>
        <p:nvSpPr>
          <p:cNvPr id="4" name="矩形 3"/>
          <p:cNvSpPr/>
          <p:nvPr/>
        </p:nvSpPr>
        <p:spPr>
          <a:xfrm>
            <a:off x="527077" y="3392116"/>
            <a:ext cx="4108817" cy="646331"/>
          </a:xfrm>
          <a:prstGeom prst="rect">
            <a:avLst/>
          </a:prstGeom>
        </p:spPr>
        <p:txBody>
          <a:bodyPr wrap="none">
            <a:spAutoFit/>
          </a:bodyPr>
          <a:lstStyle/>
          <a:p>
            <a:r>
              <a:rPr lang="zh-TW" altLang="en-US" dirty="0"/>
              <a:t>採用通用語言模型的最新文本分類</a:t>
            </a:r>
            <a:r>
              <a:rPr lang="zh-TW" altLang="en-US" dirty="0" smtClean="0"/>
              <a:t>介紹</a:t>
            </a:r>
            <a:endParaRPr lang="en-US" altLang="zh-TW" dirty="0" smtClean="0"/>
          </a:p>
          <a:p>
            <a:r>
              <a:rPr lang="en-US" altLang="zh-TW" dirty="0" smtClean="0"/>
              <a:t>https</a:t>
            </a:r>
            <a:r>
              <a:rPr lang="en-US" altLang="zh-TW" dirty="0"/>
              <a:t>://kknews.cc/code/knjzker.html</a:t>
            </a:r>
            <a:endParaRPr lang="zh-TW" altLang="en-US" dirty="0"/>
          </a:p>
        </p:txBody>
      </p:sp>
    </p:spTree>
    <p:extLst>
      <p:ext uri="{BB962C8B-B14F-4D97-AF65-F5344CB8AC3E}">
        <p14:creationId xmlns:p14="http://schemas.microsoft.com/office/powerpoint/2010/main" val="42313217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txBox="1">
            <a:spLocks/>
          </p:cNvSpPr>
          <p:nvPr/>
        </p:nvSpPr>
        <p:spPr>
          <a:xfrm>
            <a:off x="0" y="1777152"/>
            <a:ext cx="9144000" cy="967831"/>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dirty="0" smtClean="0">
                <a:solidFill>
                  <a:schemeClr val="bg1"/>
                </a:solidFill>
              </a:rPr>
              <a:t>機器翻譯    </a:t>
            </a:r>
            <a:r>
              <a:rPr lang="en-US" altLang="zh-TW" sz="4000" dirty="0" smtClean="0">
                <a:solidFill>
                  <a:schemeClr val="bg1"/>
                </a:solidFill>
              </a:rPr>
              <a:t>Machine Translation</a:t>
            </a:r>
            <a:endParaRPr lang="zh-TW" altLang="en-US" sz="4000" dirty="0">
              <a:solidFill>
                <a:schemeClr val="bg1"/>
              </a:solidFill>
            </a:endParaRPr>
          </a:p>
        </p:txBody>
      </p:sp>
      <p:sp>
        <p:nvSpPr>
          <p:cNvPr id="2" name="矩形 1"/>
          <p:cNvSpPr/>
          <p:nvPr/>
        </p:nvSpPr>
        <p:spPr>
          <a:xfrm>
            <a:off x="889129" y="3818706"/>
            <a:ext cx="2907719" cy="523220"/>
          </a:xfrm>
          <a:prstGeom prst="rect">
            <a:avLst/>
          </a:prstGeom>
        </p:spPr>
        <p:txBody>
          <a:bodyPr wrap="none">
            <a:spAutoFit/>
          </a:bodyPr>
          <a:lstStyle/>
          <a:p>
            <a:r>
              <a:rPr lang="en-US" altLang="zh-TW" sz="2800" dirty="0"/>
              <a:t>Transformer(2017)</a:t>
            </a:r>
            <a:endParaRPr lang="zh-TW" altLang="en-US" sz="2800" dirty="0"/>
          </a:p>
        </p:txBody>
      </p:sp>
      <p:sp>
        <p:nvSpPr>
          <p:cNvPr id="4" name="矩形 3"/>
          <p:cNvSpPr/>
          <p:nvPr/>
        </p:nvSpPr>
        <p:spPr>
          <a:xfrm>
            <a:off x="3036584" y="4495860"/>
            <a:ext cx="2110642" cy="584775"/>
          </a:xfrm>
          <a:prstGeom prst="rect">
            <a:avLst/>
          </a:prstGeom>
        </p:spPr>
        <p:txBody>
          <a:bodyPr wrap="none">
            <a:spAutoFit/>
          </a:bodyPr>
          <a:lstStyle/>
          <a:p>
            <a:r>
              <a:rPr lang="en-US" altLang="zh-TW" sz="3200" dirty="0" smtClean="0"/>
              <a:t>BERT(2018)</a:t>
            </a:r>
            <a:endParaRPr lang="zh-TW" altLang="en-US" sz="3200" dirty="0"/>
          </a:p>
        </p:txBody>
      </p:sp>
      <p:sp>
        <p:nvSpPr>
          <p:cNvPr id="3" name="矩形 2"/>
          <p:cNvSpPr/>
          <p:nvPr/>
        </p:nvSpPr>
        <p:spPr>
          <a:xfrm>
            <a:off x="364836" y="6015813"/>
            <a:ext cx="5176981" cy="646331"/>
          </a:xfrm>
          <a:prstGeom prst="rect">
            <a:avLst/>
          </a:prstGeom>
        </p:spPr>
        <p:txBody>
          <a:bodyPr wrap="square">
            <a:spAutoFit/>
          </a:bodyPr>
          <a:lstStyle/>
          <a:p>
            <a:r>
              <a:rPr lang="en-US" altLang="zh-TW" dirty="0"/>
              <a:t>ELMO, BERT, </a:t>
            </a:r>
            <a:r>
              <a:rPr lang="en-US" altLang="zh-TW" dirty="0" smtClean="0"/>
              <a:t>GPT</a:t>
            </a:r>
          </a:p>
          <a:p>
            <a:r>
              <a:rPr lang="en-US" altLang="zh-TW" dirty="0" smtClean="0"/>
              <a:t>https</a:t>
            </a:r>
            <a:r>
              <a:rPr lang="en-US" altLang="zh-TW" dirty="0"/>
              <a:t>://www.youtube.com/watch?v=UYPa347-DdE</a:t>
            </a:r>
            <a:endParaRPr lang="zh-TW" altLang="en-US" dirty="0"/>
          </a:p>
        </p:txBody>
      </p:sp>
      <p:sp>
        <p:nvSpPr>
          <p:cNvPr id="5" name="矩形 4"/>
          <p:cNvSpPr/>
          <p:nvPr/>
        </p:nvSpPr>
        <p:spPr>
          <a:xfrm>
            <a:off x="5541817" y="5080635"/>
            <a:ext cx="3030188" cy="769441"/>
          </a:xfrm>
          <a:prstGeom prst="rect">
            <a:avLst/>
          </a:prstGeom>
        </p:spPr>
        <p:txBody>
          <a:bodyPr wrap="none">
            <a:spAutoFit/>
          </a:bodyPr>
          <a:lstStyle/>
          <a:p>
            <a:r>
              <a:rPr lang="en-US" altLang="zh-TW" sz="4400" dirty="0" err="1" smtClean="0"/>
              <a:t>XLNet</a:t>
            </a:r>
            <a:r>
              <a:rPr lang="en-US" altLang="zh-TW" sz="4400" dirty="0" smtClean="0"/>
              <a:t>(2019)</a:t>
            </a:r>
            <a:endParaRPr lang="zh-TW" altLang="en-US" sz="4400" dirty="0"/>
          </a:p>
        </p:txBody>
      </p:sp>
    </p:spTree>
    <p:extLst>
      <p:ext uri="{BB962C8B-B14F-4D97-AF65-F5344CB8AC3E}">
        <p14:creationId xmlns:p14="http://schemas.microsoft.com/office/powerpoint/2010/main" val="19839394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37887" y="780763"/>
            <a:ext cx="7886700" cy="1325563"/>
          </a:xfrm>
        </p:spPr>
        <p:txBody>
          <a:bodyPr/>
          <a:lstStyle/>
          <a:p>
            <a:r>
              <a:rPr lang="en-US" altLang="zh-TW" dirty="0" smtClean="0"/>
              <a:t>Seq2Seq(2014)</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11778" y="2491493"/>
            <a:ext cx="7886700" cy="2613202"/>
          </a:xfrm>
          <a:prstGeom prst="rect">
            <a:avLst/>
          </a:prstGeom>
        </p:spPr>
      </p:pic>
    </p:spTree>
    <p:extLst>
      <p:ext uri="{BB962C8B-B14F-4D97-AF65-F5344CB8AC3E}">
        <p14:creationId xmlns:p14="http://schemas.microsoft.com/office/powerpoint/2010/main" val="952773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Sequence to Sequence </a:t>
            </a:r>
            <a:r>
              <a:rPr lang="zh-TW" altLang="en-US" dirty="0"/>
              <a:t>是由 </a:t>
            </a:r>
            <a:r>
              <a:rPr lang="en-US" altLang="zh-TW" dirty="0"/>
              <a:t>Encoder </a:t>
            </a:r>
            <a:r>
              <a:rPr lang="zh-TW" altLang="en-US" dirty="0"/>
              <a:t>與 </a:t>
            </a:r>
            <a:r>
              <a:rPr lang="en-US" altLang="zh-TW" dirty="0"/>
              <a:t>Decoder </a:t>
            </a:r>
            <a:r>
              <a:rPr lang="zh-TW" altLang="en-US" dirty="0"/>
              <a:t>兩個 </a:t>
            </a:r>
            <a:r>
              <a:rPr lang="en-US" altLang="zh-TW" dirty="0"/>
              <a:t>RNN </a:t>
            </a:r>
            <a:r>
              <a:rPr lang="zh-TW" altLang="en-US" dirty="0"/>
              <a:t>構成</a:t>
            </a:r>
          </a:p>
        </p:txBody>
      </p:sp>
      <p:pic>
        <p:nvPicPr>
          <p:cNvPr id="4" name="內容版面配置區 3"/>
          <p:cNvPicPr>
            <a:picLocks noGrp="1" noChangeAspect="1"/>
          </p:cNvPicPr>
          <p:nvPr>
            <p:ph idx="1"/>
          </p:nvPr>
        </p:nvPicPr>
        <p:blipFill>
          <a:blip r:embed="rId2"/>
          <a:stretch>
            <a:fillRect/>
          </a:stretch>
        </p:blipFill>
        <p:spPr>
          <a:xfrm>
            <a:off x="342323" y="1690689"/>
            <a:ext cx="7886700" cy="2373473"/>
          </a:xfrm>
          <a:prstGeom prst="rect">
            <a:avLst/>
          </a:prstGeom>
        </p:spPr>
      </p:pic>
      <p:sp>
        <p:nvSpPr>
          <p:cNvPr id="5" name="矩形 4"/>
          <p:cNvSpPr/>
          <p:nvPr/>
        </p:nvSpPr>
        <p:spPr>
          <a:xfrm>
            <a:off x="512618" y="4189396"/>
            <a:ext cx="7827818" cy="1200329"/>
          </a:xfrm>
          <a:prstGeom prst="rect">
            <a:avLst/>
          </a:prstGeom>
        </p:spPr>
        <p:txBody>
          <a:bodyPr wrap="square">
            <a:spAutoFit/>
          </a:bodyPr>
          <a:lstStyle/>
          <a:p>
            <a:r>
              <a:rPr lang="zh-TW" altLang="en-US" sz="2400" dirty="0" smtClean="0"/>
              <a:t>運作原理</a:t>
            </a:r>
            <a:r>
              <a:rPr lang="en-US" altLang="zh-TW" sz="2400" dirty="0" smtClean="0"/>
              <a:t>:</a:t>
            </a:r>
            <a:r>
              <a:rPr lang="zh-TW" altLang="en-US" sz="2400" dirty="0" smtClean="0"/>
              <a:t>當看到</a:t>
            </a:r>
            <a:r>
              <a:rPr lang="zh-TW" altLang="en-US" sz="2400" dirty="0"/>
              <a:t>一段話時，會先將這句話理解吸收，再根據我們理解的內容說出回覆，</a:t>
            </a:r>
            <a:r>
              <a:rPr lang="en-US" altLang="zh-TW" sz="2400" dirty="0"/>
              <a:t>Sequence to Sequence </a:t>
            </a:r>
            <a:r>
              <a:rPr lang="zh-TW" altLang="en-US" sz="2400" dirty="0"/>
              <a:t>就是在模擬這個過程。</a:t>
            </a:r>
          </a:p>
        </p:txBody>
      </p:sp>
      <p:sp>
        <p:nvSpPr>
          <p:cNvPr id="6" name="矩形 5"/>
          <p:cNvSpPr/>
          <p:nvPr/>
        </p:nvSpPr>
        <p:spPr>
          <a:xfrm>
            <a:off x="628650" y="5748234"/>
            <a:ext cx="7416223" cy="646331"/>
          </a:xfrm>
          <a:prstGeom prst="rect">
            <a:avLst/>
          </a:prstGeom>
        </p:spPr>
        <p:txBody>
          <a:bodyPr wrap="square">
            <a:spAutoFit/>
          </a:bodyPr>
          <a:lstStyle/>
          <a:p>
            <a:r>
              <a:rPr lang="en-US" altLang="zh-TW" dirty="0"/>
              <a:t>https://zake7749.github.io/2017/09/28/Sequence-to-Sequence-tutorial/#Sequence_to_Sequence</a:t>
            </a:r>
            <a:endParaRPr lang="zh-TW" altLang="en-US" dirty="0"/>
          </a:p>
        </p:txBody>
      </p:sp>
    </p:spTree>
    <p:extLst>
      <p:ext uri="{BB962C8B-B14F-4D97-AF65-F5344CB8AC3E}">
        <p14:creationId xmlns:p14="http://schemas.microsoft.com/office/powerpoint/2010/main" val="8051575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0650" y="189636"/>
            <a:ext cx="7886700" cy="761710"/>
          </a:xfrm>
        </p:spPr>
        <p:txBody>
          <a:bodyPr/>
          <a:lstStyle/>
          <a:p>
            <a:r>
              <a:rPr lang="en-US" altLang="zh-TW" dirty="0" smtClean="0"/>
              <a:t>Google Transformer(2017)</a:t>
            </a:r>
            <a:endParaRPr lang="zh-TW" altLang="en-US" dirty="0"/>
          </a:p>
        </p:txBody>
      </p:sp>
      <p:sp>
        <p:nvSpPr>
          <p:cNvPr id="3" name="內容版面配置區 2"/>
          <p:cNvSpPr>
            <a:spLocks noGrp="1"/>
          </p:cNvSpPr>
          <p:nvPr>
            <p:ph idx="1"/>
          </p:nvPr>
        </p:nvSpPr>
        <p:spPr>
          <a:xfrm>
            <a:off x="443345" y="2125807"/>
            <a:ext cx="8072005" cy="4732193"/>
          </a:xfrm>
        </p:spPr>
        <p:txBody>
          <a:bodyPr>
            <a:normAutofit fontScale="70000" lnSpcReduction="20000"/>
          </a:bodyPr>
          <a:lstStyle/>
          <a:p>
            <a:pPr marL="0" indent="0">
              <a:buNone/>
            </a:pPr>
            <a:r>
              <a:rPr lang="en-US" altLang="zh-TW" dirty="0"/>
              <a:t>The dominant sequence transduction models are based on complex recurrent or convolutional neural networks in an </a:t>
            </a:r>
            <a:r>
              <a:rPr lang="en-US" altLang="zh-TW" b="1" dirty="0">
                <a:solidFill>
                  <a:srgbClr val="FF0000"/>
                </a:solidFill>
                <a:effectLst>
                  <a:outerShdw blurRad="38100" dist="38100" dir="2700000" algn="tl">
                    <a:srgbClr val="000000">
                      <a:alpha val="43137"/>
                    </a:srgbClr>
                  </a:outerShdw>
                </a:effectLst>
              </a:rPr>
              <a:t>encoder-decoder configuration</a:t>
            </a:r>
            <a:r>
              <a:rPr lang="en-US" altLang="zh-TW" dirty="0"/>
              <a:t>. The best performing models also connect the encoder and decoder through an </a:t>
            </a:r>
            <a:r>
              <a:rPr lang="en-US" altLang="zh-TW" b="1" dirty="0">
                <a:solidFill>
                  <a:srgbClr val="FF0000"/>
                </a:solidFill>
                <a:effectLst>
                  <a:outerShdw blurRad="38100" dist="38100" dir="2700000" algn="tl">
                    <a:srgbClr val="000000">
                      <a:alpha val="43137"/>
                    </a:srgbClr>
                  </a:outerShdw>
                </a:effectLst>
              </a:rPr>
              <a:t>attention mechanism</a:t>
            </a:r>
            <a:r>
              <a:rPr lang="en-US" altLang="zh-TW" dirty="0"/>
              <a:t>. </a:t>
            </a:r>
            <a:endParaRPr lang="en-US" altLang="zh-TW" dirty="0" smtClean="0"/>
          </a:p>
          <a:p>
            <a:pPr marL="0" indent="0">
              <a:buNone/>
            </a:pPr>
            <a:endParaRPr lang="en-US" altLang="zh-TW" dirty="0"/>
          </a:p>
          <a:p>
            <a:pPr marL="0" indent="0">
              <a:buNone/>
            </a:pPr>
            <a:r>
              <a:rPr lang="en-US" altLang="zh-TW" dirty="0" smtClean="0"/>
              <a:t>We </a:t>
            </a:r>
            <a:r>
              <a:rPr lang="en-US" altLang="zh-TW" dirty="0"/>
              <a:t>propose a new simple network architecture, </a:t>
            </a:r>
            <a:r>
              <a:rPr lang="en-US" altLang="zh-TW" b="1" dirty="0">
                <a:solidFill>
                  <a:srgbClr val="FF0000"/>
                </a:solidFill>
                <a:effectLst>
                  <a:outerShdw blurRad="38100" dist="38100" dir="2700000" algn="tl">
                    <a:srgbClr val="000000">
                      <a:alpha val="43137"/>
                    </a:srgbClr>
                  </a:outerShdw>
                </a:effectLst>
              </a:rPr>
              <a:t>the Transformer</a:t>
            </a:r>
            <a:r>
              <a:rPr lang="en-US" altLang="zh-TW" dirty="0"/>
              <a:t>, based solely on attention mechanisms, dispensing with recurrence and convolutions entirely. </a:t>
            </a:r>
            <a:endParaRPr lang="en-US" altLang="zh-TW" dirty="0" smtClean="0"/>
          </a:p>
          <a:p>
            <a:pPr marL="0" indent="0">
              <a:buNone/>
            </a:pPr>
            <a:r>
              <a:rPr lang="en-US" altLang="zh-TW" dirty="0" smtClean="0"/>
              <a:t>Experiments </a:t>
            </a:r>
            <a:r>
              <a:rPr lang="en-US" altLang="zh-TW" dirty="0"/>
              <a:t>on two machine translation tasks show these models to be superior in quality while being more parallelizable and requiring significantly less time to train. Our model achieves 28.4 BLEU on the WMT 2014 English-to-German translation task, improving over the existing best results, including ensembles by over 2 BLEU. On the WMT 2014 English-to-French translation task, our model establishes a new single-model state-of-the-art BLEU score of 41.8 after training for 3.5 days on eight GPUs, a small fraction of the training costs of the best models from the literature. We show that the Transformer generalizes well to other tasks by applying it successfully to English constituency parsing both with large and limited training data.</a:t>
            </a:r>
            <a:endParaRPr lang="zh-TW" altLang="en-US" dirty="0"/>
          </a:p>
        </p:txBody>
      </p:sp>
      <p:sp>
        <p:nvSpPr>
          <p:cNvPr id="4" name="矩形 3"/>
          <p:cNvSpPr/>
          <p:nvPr/>
        </p:nvSpPr>
        <p:spPr>
          <a:xfrm>
            <a:off x="217054" y="855331"/>
            <a:ext cx="8723746" cy="1200329"/>
          </a:xfrm>
          <a:prstGeom prst="rect">
            <a:avLst/>
          </a:prstGeom>
        </p:spPr>
        <p:txBody>
          <a:bodyPr wrap="square">
            <a:spAutoFit/>
          </a:bodyPr>
          <a:lstStyle/>
          <a:p>
            <a:r>
              <a:rPr lang="en-US" altLang="zh-TW" dirty="0"/>
              <a:t>Attention Is All You Need</a:t>
            </a:r>
          </a:p>
          <a:p>
            <a:r>
              <a:rPr lang="en-US" altLang="zh-TW" dirty="0"/>
              <a:t>Ashish </a:t>
            </a:r>
            <a:r>
              <a:rPr lang="en-US" altLang="zh-TW" dirty="0" err="1"/>
              <a:t>Vaswani</a:t>
            </a:r>
            <a:r>
              <a:rPr lang="en-US" altLang="zh-TW" dirty="0"/>
              <a:t>, Noam </a:t>
            </a:r>
            <a:r>
              <a:rPr lang="en-US" altLang="zh-TW" dirty="0" err="1"/>
              <a:t>Shazeer</a:t>
            </a:r>
            <a:r>
              <a:rPr lang="en-US" altLang="zh-TW" dirty="0"/>
              <a:t>, </a:t>
            </a:r>
            <a:r>
              <a:rPr lang="en-US" altLang="zh-TW" dirty="0" err="1"/>
              <a:t>Niki</a:t>
            </a:r>
            <a:r>
              <a:rPr lang="en-US" altLang="zh-TW" dirty="0"/>
              <a:t> </a:t>
            </a:r>
            <a:r>
              <a:rPr lang="en-US" altLang="zh-TW" dirty="0" err="1"/>
              <a:t>Parmar</a:t>
            </a:r>
            <a:r>
              <a:rPr lang="en-US" altLang="zh-TW" dirty="0"/>
              <a:t>, </a:t>
            </a:r>
            <a:r>
              <a:rPr lang="en-US" altLang="zh-TW" dirty="0" err="1"/>
              <a:t>Jakob</a:t>
            </a:r>
            <a:r>
              <a:rPr lang="en-US" altLang="zh-TW" dirty="0"/>
              <a:t> </a:t>
            </a:r>
            <a:r>
              <a:rPr lang="en-US" altLang="zh-TW" dirty="0" err="1"/>
              <a:t>Uszkoreit</a:t>
            </a:r>
            <a:r>
              <a:rPr lang="en-US" altLang="zh-TW" dirty="0"/>
              <a:t>, </a:t>
            </a:r>
            <a:r>
              <a:rPr lang="en-US" altLang="zh-TW" dirty="0" err="1"/>
              <a:t>Llion</a:t>
            </a:r>
            <a:r>
              <a:rPr lang="en-US" altLang="zh-TW" dirty="0"/>
              <a:t> Jones, Aidan N. Gomez, Lukasz Kaiser, </a:t>
            </a:r>
            <a:r>
              <a:rPr lang="en-US" altLang="zh-TW" dirty="0" err="1"/>
              <a:t>Illia</a:t>
            </a:r>
            <a:r>
              <a:rPr lang="en-US" altLang="zh-TW" dirty="0"/>
              <a:t> </a:t>
            </a:r>
            <a:r>
              <a:rPr lang="en-US" altLang="zh-TW" dirty="0" err="1"/>
              <a:t>Polosukhin</a:t>
            </a:r>
            <a:endParaRPr lang="en-US" altLang="zh-TW" dirty="0"/>
          </a:p>
          <a:p>
            <a:r>
              <a:rPr lang="en-US" altLang="zh-TW" dirty="0"/>
              <a:t>(Submitted on 12 Jun 2017 (v1), last revised 6 Dec 2017 (this version, v5))</a:t>
            </a:r>
            <a:endParaRPr lang="zh-TW" altLang="en-US" dirty="0"/>
          </a:p>
        </p:txBody>
      </p:sp>
    </p:spTree>
    <p:extLst>
      <p:ext uri="{BB962C8B-B14F-4D97-AF65-F5344CB8AC3E}">
        <p14:creationId xmlns:p14="http://schemas.microsoft.com/office/powerpoint/2010/main" val="3244905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5674"/>
          </a:xfrm>
        </p:spPr>
        <p:txBody>
          <a:bodyPr/>
          <a:lstStyle/>
          <a:p>
            <a:r>
              <a:rPr lang="en-US" altLang="zh-TW" dirty="0"/>
              <a:t>Deep Time Series Classification</a:t>
            </a:r>
            <a:endParaRPr lang="zh-TW" altLang="en-US" dirty="0"/>
          </a:p>
        </p:txBody>
      </p:sp>
      <p:sp>
        <p:nvSpPr>
          <p:cNvPr id="3" name="內容版面配置區 2"/>
          <p:cNvSpPr>
            <a:spLocks noGrp="1"/>
          </p:cNvSpPr>
          <p:nvPr>
            <p:ph idx="1"/>
          </p:nvPr>
        </p:nvSpPr>
        <p:spPr/>
        <p:txBody>
          <a:bodyPr/>
          <a:lstStyle/>
          <a:p>
            <a:r>
              <a:rPr lang="zh-TW" altLang="en-US" dirty="0"/>
              <a:t>預測股票每日最</a:t>
            </a:r>
            <a:r>
              <a:rPr lang="zh-TW" altLang="en-US" dirty="0" smtClean="0"/>
              <a:t>高價</a:t>
            </a:r>
            <a:endParaRPr lang="en-US" altLang="zh-TW" dirty="0" smtClean="0"/>
          </a:p>
          <a:p>
            <a:r>
              <a:rPr lang="zh-TW" altLang="en-US" dirty="0"/>
              <a:t>空氣污染</a:t>
            </a:r>
            <a:r>
              <a:rPr lang="zh-TW" altLang="en-US" dirty="0" smtClean="0"/>
              <a:t>預測</a:t>
            </a:r>
            <a:endParaRPr lang="en-US" altLang="zh-TW" dirty="0" smtClean="0"/>
          </a:p>
          <a:p>
            <a:r>
              <a:rPr lang="zh-TW" altLang="en-US" dirty="0" smtClean="0"/>
              <a:t>地震預測</a:t>
            </a:r>
            <a:endParaRPr lang="en-US" altLang="zh-TW" dirty="0" smtClean="0"/>
          </a:p>
          <a:p>
            <a:r>
              <a:rPr lang="en-US" altLang="zh-TW" dirty="0" smtClean="0"/>
              <a:t>PM2.5</a:t>
            </a:r>
            <a:r>
              <a:rPr lang="zh-TW" altLang="en-US" dirty="0"/>
              <a:t>預測</a:t>
            </a:r>
            <a:endParaRPr lang="en-US" altLang="zh-TW" dirty="0"/>
          </a:p>
          <a:p>
            <a:r>
              <a:rPr lang="en-US" altLang="zh-TW" dirty="0" smtClean="0"/>
              <a:t>GDP</a:t>
            </a:r>
            <a:r>
              <a:rPr lang="zh-TW" altLang="en-US" dirty="0"/>
              <a:t>預測</a:t>
            </a:r>
            <a:endParaRPr lang="en-US" altLang="zh-TW" dirty="0"/>
          </a:p>
          <a:p>
            <a:r>
              <a:rPr lang="zh-TW" altLang="en-US" dirty="0" smtClean="0"/>
              <a:t>人口數</a:t>
            </a:r>
            <a:r>
              <a:rPr lang="zh-TW" altLang="en-US" dirty="0"/>
              <a:t>預測</a:t>
            </a:r>
            <a:endParaRPr lang="en-US" altLang="zh-TW" dirty="0"/>
          </a:p>
          <a:p>
            <a:endParaRPr lang="zh-TW" altLang="en-US" dirty="0"/>
          </a:p>
        </p:txBody>
      </p:sp>
    </p:spTree>
    <p:extLst>
      <p:ext uri="{BB962C8B-B14F-4D97-AF65-F5344CB8AC3E}">
        <p14:creationId xmlns:p14="http://schemas.microsoft.com/office/powerpoint/2010/main" val="2109546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3923" y="29105"/>
            <a:ext cx="5495059" cy="915421"/>
          </a:xfrm>
        </p:spPr>
        <p:txBody>
          <a:bodyPr>
            <a:normAutofit/>
          </a:bodyPr>
          <a:lstStyle/>
          <a:p>
            <a:r>
              <a:rPr lang="en-US" altLang="zh-TW" dirty="0" err="1" smtClean="0"/>
              <a:t>pytorch</a:t>
            </a:r>
            <a:r>
              <a:rPr lang="en-US" altLang="zh-TW" dirty="0" smtClean="0"/>
              <a:t>-transformers</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1234741" y="1354668"/>
            <a:ext cx="6837134" cy="5503332"/>
          </a:xfrm>
          <a:prstGeom prst="rect">
            <a:avLst/>
          </a:prstGeom>
        </p:spPr>
      </p:pic>
      <p:sp>
        <p:nvSpPr>
          <p:cNvPr id="7" name="矩形 6"/>
          <p:cNvSpPr/>
          <p:nvPr/>
        </p:nvSpPr>
        <p:spPr>
          <a:xfrm>
            <a:off x="628650" y="944526"/>
            <a:ext cx="6035964" cy="369332"/>
          </a:xfrm>
          <a:prstGeom prst="rect">
            <a:avLst/>
          </a:prstGeom>
        </p:spPr>
        <p:txBody>
          <a:bodyPr wrap="square">
            <a:spAutoFit/>
          </a:bodyPr>
          <a:lstStyle/>
          <a:p>
            <a:r>
              <a:rPr lang="en-US" altLang="zh-TW" dirty="0"/>
              <a:t>https://github.com/huggingface/pytorch-transformers</a:t>
            </a:r>
            <a:endParaRPr lang="zh-TW" altLang="en-US" dirty="0"/>
          </a:p>
        </p:txBody>
      </p:sp>
    </p:spTree>
    <p:extLst>
      <p:ext uri="{BB962C8B-B14F-4D97-AF65-F5344CB8AC3E}">
        <p14:creationId xmlns:p14="http://schemas.microsoft.com/office/powerpoint/2010/main" val="2886491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pytorch</a:t>
            </a:r>
            <a:r>
              <a:rPr lang="en-US" altLang="zh-TW" dirty="0"/>
              <a:t>-transformers</a:t>
            </a:r>
            <a:r>
              <a:rPr lang="zh-TW" altLang="en-US" dirty="0"/>
              <a:t/>
            </a:r>
            <a:br>
              <a:rPr lang="zh-TW" altLang="en-US" dirty="0"/>
            </a:br>
            <a:endParaRPr lang="zh-TW" altLang="en-US" dirty="0"/>
          </a:p>
        </p:txBody>
      </p:sp>
      <p:sp>
        <p:nvSpPr>
          <p:cNvPr id="3" name="內容版面配置區 2"/>
          <p:cNvSpPr>
            <a:spLocks noGrp="1"/>
          </p:cNvSpPr>
          <p:nvPr>
            <p:ph idx="1"/>
          </p:nvPr>
        </p:nvSpPr>
        <p:spPr>
          <a:xfrm>
            <a:off x="628650" y="1439719"/>
            <a:ext cx="7886700" cy="501939"/>
          </a:xfrm>
        </p:spPr>
        <p:txBody>
          <a:bodyPr/>
          <a:lstStyle/>
          <a:p>
            <a:pPr marL="0" indent="0">
              <a:buNone/>
            </a:pPr>
            <a:r>
              <a:rPr lang="en-US" altLang="zh-TW" dirty="0"/>
              <a:t>!pip install </a:t>
            </a:r>
            <a:r>
              <a:rPr lang="en-US" altLang="zh-TW" dirty="0" err="1"/>
              <a:t>pytorch</a:t>
            </a:r>
            <a:r>
              <a:rPr lang="en-US" altLang="zh-TW" dirty="0"/>
              <a:t>-transformers</a:t>
            </a:r>
            <a:endParaRPr lang="zh-TW" altLang="en-US" dirty="0"/>
          </a:p>
        </p:txBody>
      </p:sp>
      <p:sp>
        <p:nvSpPr>
          <p:cNvPr id="4" name="矩形 3"/>
          <p:cNvSpPr/>
          <p:nvPr/>
        </p:nvSpPr>
        <p:spPr>
          <a:xfrm>
            <a:off x="909781" y="2450052"/>
            <a:ext cx="7144327" cy="3693319"/>
          </a:xfrm>
          <a:prstGeom prst="rect">
            <a:avLst/>
          </a:prstGeom>
        </p:spPr>
        <p:txBody>
          <a:bodyPr wrap="square">
            <a:spAutoFit/>
          </a:bodyPr>
          <a:lstStyle/>
          <a:p>
            <a:r>
              <a:rPr lang="en-US" altLang="zh-TW" dirty="0"/>
              <a:t>import torch</a:t>
            </a:r>
          </a:p>
          <a:p>
            <a:r>
              <a:rPr lang="en-US" altLang="zh-TW" dirty="0"/>
              <a:t>from </a:t>
            </a:r>
            <a:r>
              <a:rPr lang="en-US" altLang="zh-TW" dirty="0" err="1"/>
              <a:t>pytorch_transformers</a:t>
            </a:r>
            <a:r>
              <a:rPr lang="en-US" altLang="zh-TW" dirty="0"/>
              <a:t> import </a:t>
            </a:r>
            <a:r>
              <a:rPr lang="en-US" altLang="zh-TW" dirty="0" smtClean="0"/>
              <a:t>*</a:t>
            </a:r>
          </a:p>
          <a:p>
            <a:endParaRPr lang="en-US" altLang="zh-TW" dirty="0"/>
          </a:p>
          <a:p>
            <a:r>
              <a:rPr lang="en-US" altLang="zh-TW" dirty="0"/>
              <a:t>MODELS = [ (</a:t>
            </a:r>
            <a:r>
              <a:rPr lang="en-US" altLang="zh-TW" dirty="0" err="1"/>
              <a:t>BertModel</a:t>
            </a:r>
            <a:r>
              <a:rPr lang="en-US" altLang="zh-TW" dirty="0"/>
              <a:t>,       </a:t>
            </a:r>
            <a:r>
              <a:rPr lang="en-US" altLang="zh-TW" dirty="0" err="1"/>
              <a:t>BertTokenizer</a:t>
            </a:r>
            <a:r>
              <a:rPr lang="en-US" altLang="zh-TW" dirty="0"/>
              <a:t>,      '</a:t>
            </a:r>
            <a:r>
              <a:rPr lang="en-US" altLang="zh-TW" dirty="0" err="1"/>
              <a:t>bert</a:t>
            </a:r>
            <a:r>
              <a:rPr lang="en-US" altLang="zh-TW" dirty="0"/>
              <a:t>-base-uncased'),</a:t>
            </a:r>
          </a:p>
          <a:p>
            <a:r>
              <a:rPr lang="en-US" altLang="zh-TW" dirty="0"/>
              <a:t>          (</a:t>
            </a:r>
            <a:r>
              <a:rPr lang="en-US" altLang="zh-TW" dirty="0" err="1"/>
              <a:t>OpenAIGPTModel</a:t>
            </a:r>
            <a:r>
              <a:rPr lang="en-US" altLang="zh-TW" dirty="0"/>
              <a:t>,  </a:t>
            </a:r>
            <a:r>
              <a:rPr lang="en-US" altLang="zh-TW" dirty="0" err="1"/>
              <a:t>OpenAIGPTTokenizer</a:t>
            </a:r>
            <a:r>
              <a:rPr lang="en-US" altLang="zh-TW" dirty="0"/>
              <a:t>, '</a:t>
            </a:r>
            <a:r>
              <a:rPr lang="en-US" altLang="zh-TW" dirty="0" err="1"/>
              <a:t>openai-gpt</a:t>
            </a:r>
            <a:r>
              <a:rPr lang="en-US" altLang="zh-TW" dirty="0"/>
              <a:t>'),</a:t>
            </a:r>
          </a:p>
          <a:p>
            <a:r>
              <a:rPr lang="en-US" altLang="zh-TW" dirty="0"/>
              <a:t>          (GPT2Model,       GPT2Tokenizer,      'gpt2'),</a:t>
            </a:r>
          </a:p>
          <a:p>
            <a:r>
              <a:rPr lang="en-US" altLang="zh-TW" dirty="0"/>
              <a:t>          (</a:t>
            </a:r>
            <a:r>
              <a:rPr lang="en-US" altLang="zh-TW" dirty="0" err="1"/>
              <a:t>TransfoXLModel</a:t>
            </a:r>
            <a:r>
              <a:rPr lang="en-US" altLang="zh-TW" dirty="0"/>
              <a:t>,  </a:t>
            </a:r>
            <a:r>
              <a:rPr lang="en-US" altLang="zh-TW" dirty="0" err="1"/>
              <a:t>TransfoXLTokenizer</a:t>
            </a:r>
            <a:r>
              <a:rPr lang="en-US" altLang="zh-TW" dirty="0"/>
              <a:t>, 'transfo-xl-wt103'),</a:t>
            </a:r>
          </a:p>
          <a:p>
            <a:r>
              <a:rPr lang="en-US" altLang="zh-TW" dirty="0"/>
              <a:t>          (</a:t>
            </a:r>
            <a:r>
              <a:rPr lang="en-US" altLang="zh-TW" dirty="0" err="1"/>
              <a:t>XLNetModel</a:t>
            </a:r>
            <a:r>
              <a:rPr lang="en-US" altLang="zh-TW" dirty="0"/>
              <a:t>,      </a:t>
            </a:r>
            <a:r>
              <a:rPr lang="en-US" altLang="zh-TW" dirty="0" err="1"/>
              <a:t>XLNetTokenizer</a:t>
            </a:r>
            <a:r>
              <a:rPr lang="en-US" altLang="zh-TW" dirty="0"/>
              <a:t>,     '</a:t>
            </a:r>
            <a:r>
              <a:rPr lang="en-US" altLang="zh-TW" dirty="0" err="1"/>
              <a:t>xlnet</a:t>
            </a:r>
            <a:r>
              <a:rPr lang="en-US" altLang="zh-TW" dirty="0"/>
              <a:t>-base-cased'),</a:t>
            </a:r>
          </a:p>
          <a:p>
            <a:r>
              <a:rPr lang="en-US" altLang="zh-TW" dirty="0"/>
              <a:t>          (</a:t>
            </a:r>
            <a:r>
              <a:rPr lang="en-US" altLang="zh-TW" dirty="0" err="1"/>
              <a:t>XLMModel</a:t>
            </a:r>
            <a:r>
              <a:rPr lang="en-US" altLang="zh-TW" dirty="0"/>
              <a:t>,        </a:t>
            </a:r>
            <a:r>
              <a:rPr lang="en-US" altLang="zh-TW" dirty="0" err="1"/>
              <a:t>XLMTokenizer</a:t>
            </a:r>
            <a:r>
              <a:rPr lang="en-US" altLang="zh-TW" dirty="0"/>
              <a:t>,       'xlm-mlm-enfr-1024'),</a:t>
            </a:r>
          </a:p>
          <a:p>
            <a:r>
              <a:rPr lang="en-US" altLang="zh-TW" dirty="0"/>
              <a:t>          (</a:t>
            </a:r>
            <a:r>
              <a:rPr lang="en-US" altLang="zh-TW" dirty="0" err="1"/>
              <a:t>RobertaModel</a:t>
            </a:r>
            <a:r>
              <a:rPr lang="en-US" altLang="zh-TW" dirty="0"/>
              <a:t>,    </a:t>
            </a:r>
            <a:r>
              <a:rPr lang="en-US" altLang="zh-TW" dirty="0" err="1"/>
              <a:t>RobertaTokenizer</a:t>
            </a:r>
            <a:r>
              <a:rPr lang="en-US" altLang="zh-TW" dirty="0"/>
              <a:t>,   '</a:t>
            </a:r>
            <a:r>
              <a:rPr lang="en-US" altLang="zh-TW" dirty="0" err="1"/>
              <a:t>roberta</a:t>
            </a:r>
            <a:r>
              <a:rPr lang="en-US" altLang="zh-TW" dirty="0"/>
              <a:t>-base</a:t>
            </a:r>
            <a:r>
              <a:rPr lang="en-US" altLang="zh-TW" dirty="0" smtClean="0"/>
              <a:t>')]</a:t>
            </a:r>
          </a:p>
          <a:p>
            <a:endParaRPr lang="en-US" altLang="zh-TW" dirty="0"/>
          </a:p>
          <a:p>
            <a:r>
              <a:rPr lang="en-US" altLang="zh-TW" dirty="0"/>
              <a:t>for </a:t>
            </a:r>
            <a:r>
              <a:rPr lang="en-US" altLang="zh-TW" dirty="0" err="1"/>
              <a:t>model_class</a:t>
            </a:r>
            <a:r>
              <a:rPr lang="en-US" altLang="zh-TW" dirty="0"/>
              <a:t>, </a:t>
            </a:r>
            <a:r>
              <a:rPr lang="en-US" altLang="zh-TW" dirty="0" err="1"/>
              <a:t>tokenizer_class</a:t>
            </a:r>
            <a:r>
              <a:rPr lang="en-US" altLang="zh-TW" dirty="0"/>
              <a:t>, </a:t>
            </a:r>
            <a:r>
              <a:rPr lang="en-US" altLang="zh-TW" dirty="0" err="1"/>
              <a:t>pretrained_weights</a:t>
            </a:r>
            <a:r>
              <a:rPr lang="en-US" altLang="zh-TW" dirty="0"/>
              <a:t> in MODELS:</a:t>
            </a:r>
          </a:p>
          <a:p>
            <a:r>
              <a:rPr lang="en-US" altLang="zh-TW" dirty="0"/>
              <a:t>     print(</a:t>
            </a:r>
            <a:r>
              <a:rPr lang="en-US" altLang="zh-TW" dirty="0" err="1"/>
              <a:t>model_class</a:t>
            </a:r>
            <a:r>
              <a:rPr lang="en-US" altLang="zh-TW" dirty="0"/>
              <a:t>)</a:t>
            </a:r>
            <a:endParaRPr lang="zh-TW" altLang="en-US" dirty="0"/>
          </a:p>
        </p:txBody>
      </p:sp>
    </p:spTree>
    <p:extLst>
      <p:ext uri="{BB962C8B-B14F-4D97-AF65-F5344CB8AC3E}">
        <p14:creationId xmlns:p14="http://schemas.microsoft.com/office/powerpoint/2010/main" val="15089915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smtClean="0"/>
              <a:t>NLP</a:t>
            </a:r>
            <a:r>
              <a:rPr lang="zh-TW" altLang="en-US" sz="6600" dirty="0" smtClean="0"/>
              <a:t>學習資源</a:t>
            </a:r>
            <a:endParaRPr lang="en-US" altLang="zh-TW" sz="6600" dirty="0"/>
          </a:p>
        </p:txBody>
      </p:sp>
    </p:spTree>
    <p:extLst>
      <p:ext uri="{BB962C8B-B14F-4D97-AF65-F5344CB8AC3E}">
        <p14:creationId xmlns:p14="http://schemas.microsoft.com/office/powerpoint/2010/main" val="2490873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5564" y="134217"/>
            <a:ext cx="7102764" cy="530801"/>
          </a:xfrm>
        </p:spPr>
        <p:txBody>
          <a:bodyPr>
            <a:normAutofit/>
          </a:bodyPr>
          <a:lstStyle/>
          <a:p>
            <a:r>
              <a:rPr lang="en-US" altLang="zh-TW" sz="3200" dirty="0"/>
              <a:t>https://github.com/graykode/nlp-tutorial</a:t>
            </a:r>
            <a:endParaRPr lang="zh-TW" altLang="en-US" sz="3200" dirty="0"/>
          </a:p>
        </p:txBody>
      </p:sp>
      <p:pic>
        <p:nvPicPr>
          <p:cNvPr id="6" name="內容版面配置區 5"/>
          <p:cNvPicPr>
            <a:picLocks noGrp="1" noChangeAspect="1"/>
          </p:cNvPicPr>
          <p:nvPr>
            <p:ph idx="1"/>
          </p:nvPr>
        </p:nvPicPr>
        <p:blipFill rotWithShape="1">
          <a:blip r:embed="rId2"/>
          <a:srcRect b="5046"/>
          <a:stretch/>
        </p:blipFill>
        <p:spPr>
          <a:xfrm>
            <a:off x="666436" y="798946"/>
            <a:ext cx="6878255" cy="6059054"/>
          </a:xfrm>
          <a:prstGeom prst="rect">
            <a:avLst/>
          </a:prstGeom>
        </p:spPr>
      </p:pic>
      <p:sp>
        <p:nvSpPr>
          <p:cNvPr id="7" name="爆炸 2 6"/>
          <p:cNvSpPr/>
          <p:nvPr/>
        </p:nvSpPr>
        <p:spPr>
          <a:xfrm>
            <a:off x="6659419" y="-89910"/>
            <a:ext cx="2373745" cy="2676092"/>
          </a:xfrm>
          <a:prstGeom prst="irregularSeal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a:solidFill>
                  <a:srgbClr val="FFFF00"/>
                </a:solidFill>
              </a:rPr>
              <a:t>讚</a:t>
            </a:r>
          </a:p>
        </p:txBody>
      </p:sp>
    </p:spTree>
    <p:extLst>
      <p:ext uri="{BB962C8B-B14F-4D97-AF65-F5344CB8AC3E}">
        <p14:creationId xmlns:p14="http://schemas.microsoft.com/office/powerpoint/2010/main" val="4198802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2587" y="406400"/>
            <a:ext cx="7886700" cy="573089"/>
          </a:xfrm>
        </p:spPr>
        <p:txBody>
          <a:bodyPr>
            <a:normAutofit/>
          </a:bodyPr>
          <a:lstStyle/>
          <a:p>
            <a:r>
              <a:rPr lang="en-US" altLang="zh-TW" sz="2800" dirty="0"/>
              <a:t>http://web.stanford.edu/class/cs224u/index.html</a:t>
            </a:r>
            <a:endParaRPr lang="zh-TW" altLang="en-US" sz="2800" dirty="0"/>
          </a:p>
        </p:txBody>
      </p:sp>
      <p:pic>
        <p:nvPicPr>
          <p:cNvPr id="6" name="內容版面配置區 5"/>
          <p:cNvPicPr>
            <a:picLocks noGrp="1" noChangeAspect="1"/>
          </p:cNvPicPr>
          <p:nvPr>
            <p:ph idx="1"/>
          </p:nvPr>
        </p:nvPicPr>
        <p:blipFill>
          <a:blip r:embed="rId2"/>
          <a:stretch>
            <a:fillRect/>
          </a:stretch>
        </p:blipFill>
        <p:spPr>
          <a:xfrm>
            <a:off x="542587" y="2586182"/>
            <a:ext cx="8346741" cy="3510501"/>
          </a:xfrm>
          <a:prstGeom prst="rect">
            <a:avLst/>
          </a:prstGeom>
        </p:spPr>
      </p:pic>
      <p:sp>
        <p:nvSpPr>
          <p:cNvPr id="7" name="矩形 6"/>
          <p:cNvSpPr/>
          <p:nvPr/>
        </p:nvSpPr>
        <p:spPr>
          <a:xfrm>
            <a:off x="542587" y="997525"/>
            <a:ext cx="3579826" cy="369332"/>
          </a:xfrm>
          <a:prstGeom prst="rect">
            <a:avLst/>
          </a:prstGeom>
        </p:spPr>
        <p:txBody>
          <a:bodyPr wrap="none">
            <a:spAutoFit/>
          </a:bodyPr>
          <a:lstStyle/>
          <a:p>
            <a:r>
              <a:rPr lang="en-US" altLang="zh-TW" dirty="0"/>
              <a:t>https://github.com/cgpotts/cs224u/</a:t>
            </a:r>
            <a:endParaRPr lang="zh-TW" altLang="en-US" dirty="0"/>
          </a:p>
        </p:txBody>
      </p:sp>
      <p:sp>
        <p:nvSpPr>
          <p:cNvPr id="8" name="爆炸 2 7"/>
          <p:cNvSpPr/>
          <p:nvPr/>
        </p:nvSpPr>
        <p:spPr>
          <a:xfrm>
            <a:off x="6631710" y="619443"/>
            <a:ext cx="2373745" cy="2676092"/>
          </a:xfrm>
          <a:prstGeom prst="irregularSeal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a:solidFill>
                  <a:srgbClr val="FFFF00"/>
                </a:solidFill>
              </a:rPr>
              <a:t>讚</a:t>
            </a:r>
          </a:p>
        </p:txBody>
      </p:sp>
    </p:spTree>
    <p:extLst>
      <p:ext uri="{BB962C8B-B14F-4D97-AF65-F5344CB8AC3E}">
        <p14:creationId xmlns:p14="http://schemas.microsoft.com/office/powerpoint/2010/main" val="41221479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http://cs224d.stanford.edu/</a:t>
            </a:r>
            <a:endParaRPr lang="zh-TW" altLang="en-US"/>
          </a:p>
        </p:txBody>
      </p:sp>
      <p:pic>
        <p:nvPicPr>
          <p:cNvPr id="6" name="內容版面配置區 5"/>
          <p:cNvPicPr>
            <a:picLocks noGrp="1" noChangeAspect="1"/>
          </p:cNvPicPr>
          <p:nvPr>
            <p:ph idx="1"/>
          </p:nvPr>
        </p:nvPicPr>
        <p:blipFill>
          <a:blip r:embed="rId2"/>
          <a:stretch>
            <a:fillRect/>
          </a:stretch>
        </p:blipFill>
        <p:spPr>
          <a:xfrm>
            <a:off x="628650" y="2258536"/>
            <a:ext cx="8127202" cy="3541899"/>
          </a:xfrm>
          <a:prstGeom prst="rect">
            <a:avLst/>
          </a:prstGeom>
        </p:spPr>
      </p:pic>
    </p:spTree>
    <p:extLst>
      <p:ext uri="{BB962C8B-B14F-4D97-AF65-F5344CB8AC3E}">
        <p14:creationId xmlns:p14="http://schemas.microsoft.com/office/powerpoint/2010/main" val="41927502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sz="half" idx="2"/>
          </p:nvPr>
        </p:nvSpPr>
        <p:spPr>
          <a:xfrm>
            <a:off x="3030682" y="366280"/>
            <a:ext cx="4617605" cy="3706957"/>
          </a:xfrm>
        </p:spPr>
        <p:txBody>
          <a:bodyPr>
            <a:normAutofit/>
          </a:bodyPr>
          <a:lstStyle/>
          <a:p>
            <a:pPr marL="0" indent="0">
              <a:buNone/>
            </a:pPr>
            <a:r>
              <a:rPr lang="zh-TW" altLang="en-US" sz="2000" dirty="0"/>
              <a:t>第</a:t>
            </a:r>
            <a:r>
              <a:rPr lang="en-US" altLang="zh-TW" sz="2000" dirty="0"/>
              <a:t>1</a:t>
            </a:r>
            <a:r>
              <a:rPr lang="zh-TW" altLang="en-US" sz="2000" dirty="0"/>
              <a:t>章 介紹</a:t>
            </a:r>
          </a:p>
          <a:p>
            <a:pPr marL="0" indent="0">
              <a:buNone/>
            </a:pPr>
            <a:r>
              <a:rPr lang="zh-TW" altLang="en-US" sz="2000" dirty="0"/>
              <a:t>第</a:t>
            </a:r>
            <a:r>
              <a:rPr lang="en-US" altLang="zh-TW" sz="2000" dirty="0"/>
              <a:t>2</a:t>
            </a:r>
            <a:r>
              <a:rPr lang="zh-TW" altLang="en-US" sz="2000" dirty="0"/>
              <a:t>章 傳統 </a:t>
            </a:r>
            <a:r>
              <a:rPr lang="en-US" altLang="zh-TW" sz="2000" dirty="0"/>
              <a:t>NLP </a:t>
            </a:r>
            <a:r>
              <a:rPr lang="zh-TW" altLang="en-US" sz="2000" dirty="0"/>
              <a:t>簡介</a:t>
            </a:r>
          </a:p>
          <a:p>
            <a:pPr marL="0" indent="0">
              <a:buNone/>
            </a:pPr>
            <a:r>
              <a:rPr lang="zh-TW" altLang="en-US" sz="2000" dirty="0"/>
              <a:t>第</a:t>
            </a:r>
            <a:r>
              <a:rPr lang="en-US" altLang="zh-TW" sz="2000" dirty="0"/>
              <a:t>3</a:t>
            </a:r>
            <a:r>
              <a:rPr lang="zh-TW" altLang="en-US" sz="2000" dirty="0"/>
              <a:t>章 神經網路的基本元件</a:t>
            </a:r>
          </a:p>
          <a:p>
            <a:pPr marL="0" indent="0">
              <a:buNone/>
            </a:pPr>
            <a:r>
              <a:rPr lang="zh-TW" altLang="en-US" sz="2000" dirty="0"/>
              <a:t>第</a:t>
            </a:r>
            <a:r>
              <a:rPr lang="en-US" altLang="zh-TW" sz="2000" dirty="0"/>
              <a:t>4</a:t>
            </a:r>
            <a:r>
              <a:rPr lang="zh-TW" altLang="en-US" sz="2000" dirty="0"/>
              <a:t>章 自然語言處理的前饋網路</a:t>
            </a:r>
          </a:p>
          <a:p>
            <a:pPr marL="0" indent="0">
              <a:buNone/>
            </a:pPr>
            <a:r>
              <a:rPr lang="zh-TW" altLang="en-US" sz="2000" dirty="0"/>
              <a:t>第</a:t>
            </a:r>
            <a:r>
              <a:rPr lang="en-US" altLang="zh-TW" sz="2000" dirty="0"/>
              <a:t>5</a:t>
            </a:r>
            <a:r>
              <a:rPr lang="zh-TW" altLang="en-US" sz="2000" dirty="0"/>
              <a:t>章 詞崁入與型別</a:t>
            </a:r>
          </a:p>
          <a:p>
            <a:pPr marL="0" indent="0">
              <a:buNone/>
            </a:pPr>
            <a:r>
              <a:rPr lang="zh-TW" altLang="en-US" sz="2000" dirty="0"/>
              <a:t>第</a:t>
            </a:r>
            <a:r>
              <a:rPr lang="en-US" altLang="zh-TW" sz="2000" dirty="0"/>
              <a:t>6</a:t>
            </a:r>
            <a:r>
              <a:rPr lang="zh-TW" altLang="en-US" sz="2000" dirty="0"/>
              <a:t>章 自然語言處理序列模型</a:t>
            </a:r>
          </a:p>
          <a:p>
            <a:pPr marL="0" indent="0">
              <a:buNone/>
            </a:pPr>
            <a:r>
              <a:rPr lang="zh-TW" altLang="en-US" sz="2000" dirty="0"/>
              <a:t>第</a:t>
            </a:r>
            <a:r>
              <a:rPr lang="en-US" altLang="zh-TW" sz="2000" dirty="0"/>
              <a:t>7</a:t>
            </a:r>
            <a:r>
              <a:rPr lang="zh-TW" altLang="en-US" sz="2000" dirty="0"/>
              <a:t>章 自然語言處理的中間序列模型</a:t>
            </a:r>
          </a:p>
          <a:p>
            <a:pPr marL="0" indent="0">
              <a:buNone/>
            </a:pPr>
            <a:r>
              <a:rPr lang="zh-TW" altLang="en-US" sz="2000" dirty="0"/>
              <a:t>第</a:t>
            </a:r>
            <a:r>
              <a:rPr lang="en-US" altLang="zh-TW" sz="2000" dirty="0"/>
              <a:t>8</a:t>
            </a:r>
            <a:r>
              <a:rPr lang="zh-TW" altLang="en-US" sz="2000" dirty="0"/>
              <a:t>章 自然語言處理的進階序列模型</a:t>
            </a:r>
          </a:p>
          <a:p>
            <a:pPr marL="0" indent="0">
              <a:buNone/>
            </a:pPr>
            <a:r>
              <a:rPr lang="zh-TW" altLang="en-US" sz="2000" dirty="0"/>
              <a:t>第</a:t>
            </a:r>
            <a:r>
              <a:rPr lang="en-US" altLang="zh-TW" sz="2000" dirty="0"/>
              <a:t>9</a:t>
            </a:r>
            <a:r>
              <a:rPr lang="zh-TW" altLang="en-US" sz="2000" dirty="0"/>
              <a:t>章 經典、前沿、下一步</a:t>
            </a:r>
          </a:p>
        </p:txBody>
      </p:sp>
      <p:pic>
        <p:nvPicPr>
          <p:cNvPr id="5" name="內容版面配置區 8"/>
          <p:cNvPicPr>
            <a:picLocks noGrp="1" noChangeAspect="1"/>
          </p:cNvPicPr>
          <p:nvPr>
            <p:ph sz="half" idx="1"/>
          </p:nvPr>
        </p:nvPicPr>
        <p:blipFill>
          <a:blip r:embed="rId2"/>
          <a:stretch>
            <a:fillRect/>
          </a:stretch>
        </p:blipFill>
        <p:spPr>
          <a:xfrm>
            <a:off x="374073" y="564550"/>
            <a:ext cx="2402032" cy="3310415"/>
          </a:xfrm>
          <a:prstGeom prst="rect">
            <a:avLst/>
          </a:prstGeom>
        </p:spPr>
      </p:pic>
      <p:sp>
        <p:nvSpPr>
          <p:cNvPr id="6" name="矩形 5"/>
          <p:cNvSpPr/>
          <p:nvPr/>
        </p:nvSpPr>
        <p:spPr>
          <a:xfrm>
            <a:off x="374073" y="4160210"/>
            <a:ext cx="3708400" cy="2308324"/>
          </a:xfrm>
          <a:prstGeom prst="rect">
            <a:avLst/>
          </a:prstGeom>
        </p:spPr>
        <p:txBody>
          <a:bodyPr wrap="square">
            <a:spAutoFit/>
          </a:bodyPr>
          <a:lstStyle/>
          <a:p>
            <a:r>
              <a:rPr lang="en-US" altLang="zh-TW" dirty="0" err="1" smtClean="0"/>
              <a:t>PyTorch</a:t>
            </a:r>
            <a:r>
              <a:rPr lang="zh-TW" altLang="en-US" dirty="0" smtClean="0"/>
              <a:t>自然語言處理：以深度學習建立語言應用程式</a:t>
            </a:r>
          </a:p>
          <a:p>
            <a:r>
              <a:rPr lang="en-US" altLang="zh-TW" dirty="0" smtClean="0"/>
              <a:t>Natural Language Processing with </a:t>
            </a:r>
            <a:r>
              <a:rPr lang="en-US" altLang="zh-TW" dirty="0" err="1" smtClean="0"/>
              <a:t>PyTorch</a:t>
            </a:r>
            <a:endParaRPr lang="en-US" altLang="zh-TW" dirty="0" smtClean="0"/>
          </a:p>
          <a:p>
            <a:r>
              <a:rPr lang="zh-TW" altLang="en-US" dirty="0" smtClean="0"/>
              <a:t>作者： </a:t>
            </a:r>
            <a:r>
              <a:rPr lang="en-US" altLang="zh-TW" dirty="0" err="1" smtClean="0"/>
              <a:t>Delip</a:t>
            </a:r>
            <a:r>
              <a:rPr lang="en-US" altLang="zh-TW" dirty="0" smtClean="0"/>
              <a:t> Rao, Brian McMahan  </a:t>
            </a:r>
          </a:p>
          <a:p>
            <a:r>
              <a:rPr lang="zh-TW" altLang="en-US" dirty="0" smtClean="0"/>
              <a:t>譯者： 楊尊一</a:t>
            </a:r>
          </a:p>
          <a:p>
            <a:r>
              <a:rPr lang="zh-TW" altLang="en-US" dirty="0" smtClean="0"/>
              <a:t>出版社：歐萊禮  </a:t>
            </a:r>
          </a:p>
          <a:p>
            <a:r>
              <a:rPr lang="zh-TW" altLang="en-US" dirty="0" smtClean="0"/>
              <a:t>出版日期：</a:t>
            </a:r>
            <a:r>
              <a:rPr lang="en-US" altLang="zh-TW" dirty="0" smtClean="0"/>
              <a:t>2019/06/28</a:t>
            </a:r>
            <a:endParaRPr lang="zh-TW" altLang="en-US" dirty="0"/>
          </a:p>
        </p:txBody>
      </p:sp>
      <p:sp>
        <p:nvSpPr>
          <p:cNvPr id="7" name="矩形 6"/>
          <p:cNvSpPr/>
          <p:nvPr/>
        </p:nvSpPr>
        <p:spPr>
          <a:xfrm>
            <a:off x="4154842" y="6099202"/>
            <a:ext cx="4547335" cy="369332"/>
          </a:xfrm>
          <a:prstGeom prst="rect">
            <a:avLst/>
          </a:prstGeom>
        </p:spPr>
        <p:txBody>
          <a:bodyPr wrap="none">
            <a:spAutoFit/>
          </a:bodyPr>
          <a:lstStyle/>
          <a:p>
            <a:r>
              <a:rPr lang="en-US" altLang="zh-TW" dirty="0" smtClean="0"/>
              <a:t>https://github.com/joosthub/PyTorchNLPBook</a:t>
            </a:r>
            <a:endParaRPr lang="zh-TW" altLang="en-US" dirty="0"/>
          </a:p>
        </p:txBody>
      </p:sp>
      <p:sp>
        <p:nvSpPr>
          <p:cNvPr id="8" name="爆炸 2 7"/>
          <p:cNvSpPr/>
          <p:nvPr/>
        </p:nvSpPr>
        <p:spPr>
          <a:xfrm>
            <a:off x="6659419" y="-89910"/>
            <a:ext cx="2373745" cy="2676092"/>
          </a:xfrm>
          <a:prstGeom prst="irregularSeal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a:solidFill>
                  <a:srgbClr val="FFFF00"/>
                </a:solidFill>
              </a:rPr>
              <a:t>讚</a:t>
            </a:r>
          </a:p>
        </p:txBody>
      </p:sp>
    </p:spTree>
    <p:extLst>
      <p:ext uri="{BB962C8B-B14F-4D97-AF65-F5344CB8AC3E}">
        <p14:creationId xmlns:p14="http://schemas.microsoft.com/office/powerpoint/2010/main" val="1829687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遞歸神經網</a:t>
            </a:r>
            <a:r>
              <a:rPr lang="zh-TW" altLang="en-US" sz="6000" dirty="0" smtClean="0"/>
              <a:t>絡</a:t>
            </a:r>
            <a:endParaRPr lang="en-US" altLang="zh-TW" sz="6000" dirty="0" smtClean="0"/>
          </a:p>
          <a:p>
            <a:pPr algn="ctr"/>
            <a:r>
              <a:rPr lang="en-US" altLang="zh-TW" sz="6000" dirty="0" smtClean="0"/>
              <a:t>Recurrent</a:t>
            </a:r>
            <a:endParaRPr lang="en-US" altLang="zh-TW" sz="6000" dirty="0"/>
          </a:p>
          <a:p>
            <a:pPr algn="ctr"/>
            <a:r>
              <a:rPr lang="en-US" altLang="zh-TW" sz="6000" dirty="0"/>
              <a:t>Neural </a:t>
            </a:r>
            <a:r>
              <a:rPr lang="en-US" altLang="zh-TW" sz="6000" dirty="0" smtClean="0"/>
              <a:t>Network</a:t>
            </a:r>
          </a:p>
          <a:p>
            <a:pPr algn="ctr"/>
            <a:endParaRPr lang="en-US" altLang="zh-TW" sz="6000" dirty="0"/>
          </a:p>
          <a:p>
            <a:pPr algn="ctr"/>
            <a:r>
              <a:rPr lang="zh-TW" altLang="en-US" sz="6000" dirty="0"/>
              <a:t>模型</a:t>
            </a:r>
            <a:endParaRPr lang="en-US" altLang="zh-TW" sz="6000" dirty="0"/>
          </a:p>
        </p:txBody>
      </p:sp>
    </p:spTree>
    <p:extLst>
      <p:ext uri="{BB962C8B-B14F-4D97-AF65-F5344CB8AC3E}">
        <p14:creationId xmlns:p14="http://schemas.microsoft.com/office/powerpoint/2010/main" val="7413667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2"/>
          <a:stretch>
            <a:fillRect/>
          </a:stretch>
        </p:blipFill>
        <p:spPr>
          <a:xfrm>
            <a:off x="628650" y="547482"/>
            <a:ext cx="7401185" cy="1347333"/>
          </a:xfrm>
          <a:prstGeom prst="rect">
            <a:avLst/>
          </a:prstGeom>
        </p:spPr>
      </p:pic>
      <p:sp>
        <p:nvSpPr>
          <p:cNvPr id="7" name="矩形 6"/>
          <p:cNvSpPr/>
          <p:nvPr/>
        </p:nvSpPr>
        <p:spPr>
          <a:xfrm>
            <a:off x="752763" y="1894815"/>
            <a:ext cx="6146801" cy="377330"/>
          </a:xfrm>
          <a:prstGeom prst="rect">
            <a:avLst/>
          </a:prstGeom>
        </p:spPr>
        <p:txBody>
          <a:bodyPr wrap="square">
            <a:spAutoFit/>
          </a:bodyPr>
          <a:lstStyle/>
          <a:p>
            <a:r>
              <a:rPr lang="en-US" altLang="zh-TW" dirty="0"/>
              <a:t>http://colah.github.io/posts/2015-08-Understanding-LSTMs/</a:t>
            </a:r>
            <a:endParaRPr lang="zh-TW" altLang="en-US" dirty="0"/>
          </a:p>
        </p:txBody>
      </p:sp>
      <p:sp>
        <p:nvSpPr>
          <p:cNvPr id="8" name="矩形 7"/>
          <p:cNvSpPr/>
          <p:nvPr/>
        </p:nvSpPr>
        <p:spPr>
          <a:xfrm>
            <a:off x="752763" y="2291605"/>
            <a:ext cx="5518727" cy="369332"/>
          </a:xfrm>
          <a:prstGeom prst="rect">
            <a:avLst/>
          </a:prstGeom>
        </p:spPr>
        <p:txBody>
          <a:bodyPr wrap="square">
            <a:spAutoFit/>
          </a:bodyPr>
          <a:lstStyle/>
          <a:p>
            <a:r>
              <a:rPr lang="en-US" altLang="zh-TW" dirty="0"/>
              <a:t>https://blog.csdn.net/menc15/article/details/71271566</a:t>
            </a:r>
            <a:endParaRPr lang="zh-TW" altLang="en-US" dirty="0"/>
          </a:p>
        </p:txBody>
      </p:sp>
      <p:pic>
        <p:nvPicPr>
          <p:cNvPr id="10" name="圖片 9"/>
          <p:cNvPicPr>
            <a:picLocks noChangeAspect="1"/>
          </p:cNvPicPr>
          <p:nvPr/>
        </p:nvPicPr>
        <p:blipFill>
          <a:blip r:embed="rId3"/>
          <a:stretch>
            <a:fillRect/>
          </a:stretch>
        </p:blipFill>
        <p:spPr>
          <a:xfrm>
            <a:off x="628650" y="3333535"/>
            <a:ext cx="7905789" cy="1885010"/>
          </a:xfrm>
          <a:prstGeom prst="rect">
            <a:avLst/>
          </a:prstGeom>
        </p:spPr>
      </p:pic>
      <p:sp>
        <p:nvSpPr>
          <p:cNvPr id="11" name="矩形 10"/>
          <p:cNvSpPr/>
          <p:nvPr/>
        </p:nvSpPr>
        <p:spPr>
          <a:xfrm>
            <a:off x="752762" y="5147071"/>
            <a:ext cx="6146801" cy="369332"/>
          </a:xfrm>
          <a:prstGeom prst="rect">
            <a:avLst/>
          </a:prstGeom>
        </p:spPr>
        <p:txBody>
          <a:bodyPr wrap="square">
            <a:spAutoFit/>
          </a:bodyPr>
          <a:lstStyle/>
          <a:p>
            <a:r>
              <a:rPr lang="en-US" altLang="zh-TW" dirty="0"/>
              <a:t>http://karpathy.github.io/2015/05/21/rnn-effectiveness/</a:t>
            </a:r>
            <a:endParaRPr lang="zh-TW" altLang="en-US" dirty="0"/>
          </a:p>
        </p:txBody>
      </p:sp>
      <p:sp>
        <p:nvSpPr>
          <p:cNvPr id="12" name="矩形 11"/>
          <p:cNvSpPr/>
          <p:nvPr/>
        </p:nvSpPr>
        <p:spPr>
          <a:xfrm>
            <a:off x="752762" y="5608843"/>
            <a:ext cx="3767634" cy="369332"/>
          </a:xfrm>
          <a:prstGeom prst="rect">
            <a:avLst/>
          </a:prstGeom>
        </p:spPr>
        <p:txBody>
          <a:bodyPr wrap="none">
            <a:spAutoFit/>
          </a:bodyPr>
          <a:lstStyle/>
          <a:p>
            <a:r>
              <a:rPr lang="en-US" altLang="zh-TW" dirty="0"/>
              <a:t>https://github.com/karpathy/char-rnn</a:t>
            </a:r>
            <a:endParaRPr lang="zh-TW" altLang="en-US" dirty="0"/>
          </a:p>
        </p:txBody>
      </p:sp>
      <p:sp>
        <p:nvSpPr>
          <p:cNvPr id="13" name="矩形 12"/>
          <p:cNvSpPr/>
          <p:nvPr/>
        </p:nvSpPr>
        <p:spPr>
          <a:xfrm>
            <a:off x="752762" y="2627904"/>
            <a:ext cx="6350000" cy="369332"/>
          </a:xfrm>
          <a:prstGeom prst="rect">
            <a:avLst/>
          </a:prstGeom>
        </p:spPr>
        <p:txBody>
          <a:bodyPr wrap="square">
            <a:spAutoFit/>
          </a:bodyPr>
          <a:lstStyle/>
          <a:p>
            <a:r>
              <a:rPr lang="en-US" altLang="zh-TW" dirty="0"/>
              <a:t>https://blog.csdn.net/Jerr__y/article/details/58598296</a:t>
            </a:r>
            <a:endParaRPr lang="zh-TW" altLang="en-US" dirty="0"/>
          </a:p>
        </p:txBody>
      </p:sp>
    </p:spTree>
    <p:extLst>
      <p:ext uri="{BB962C8B-B14F-4D97-AF65-F5344CB8AC3E}">
        <p14:creationId xmlns:p14="http://schemas.microsoft.com/office/powerpoint/2010/main" val="1374544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2"/>
          <a:stretch>
            <a:fillRect/>
          </a:stretch>
        </p:blipFill>
        <p:spPr>
          <a:xfrm>
            <a:off x="628650" y="2766957"/>
            <a:ext cx="7886700" cy="2468673"/>
          </a:xfrm>
          <a:prstGeom prst="rect">
            <a:avLst/>
          </a:prstGeom>
        </p:spPr>
      </p:pic>
      <p:sp>
        <p:nvSpPr>
          <p:cNvPr id="7" name="矩形 6"/>
          <p:cNvSpPr/>
          <p:nvPr/>
        </p:nvSpPr>
        <p:spPr>
          <a:xfrm>
            <a:off x="628649" y="5599653"/>
            <a:ext cx="6298623" cy="369332"/>
          </a:xfrm>
          <a:prstGeom prst="rect">
            <a:avLst/>
          </a:prstGeom>
        </p:spPr>
        <p:txBody>
          <a:bodyPr wrap="square">
            <a:spAutoFit/>
          </a:bodyPr>
          <a:lstStyle/>
          <a:p>
            <a:r>
              <a:rPr lang="en-US" altLang="zh-TW" dirty="0"/>
              <a:t>http://karpathy.github.io/2015/05/21/rnn-effectiveness/</a:t>
            </a:r>
            <a:endParaRPr lang="zh-TW" altLang="en-US" dirty="0"/>
          </a:p>
        </p:txBody>
      </p:sp>
    </p:spTree>
    <p:extLst>
      <p:ext uri="{BB962C8B-B14F-4D97-AF65-F5344CB8AC3E}">
        <p14:creationId xmlns:p14="http://schemas.microsoft.com/office/powerpoint/2010/main" val="3862895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3620077" cy="826365"/>
          </a:xfrm>
        </p:spPr>
        <p:txBody>
          <a:bodyPr/>
          <a:lstStyle/>
          <a:p>
            <a:r>
              <a:rPr lang="zh-TW" altLang="en-US" dirty="0" smtClean="0"/>
              <a:t>空氣污染預測</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876780" y="1381493"/>
            <a:ext cx="5801784" cy="4351338"/>
          </a:xfrm>
          <a:prstGeom prst="rect">
            <a:avLst/>
          </a:prstGeom>
        </p:spPr>
      </p:pic>
      <p:sp>
        <p:nvSpPr>
          <p:cNvPr id="4" name="矩形 3"/>
          <p:cNvSpPr/>
          <p:nvPr/>
        </p:nvSpPr>
        <p:spPr>
          <a:xfrm>
            <a:off x="725055" y="1083072"/>
            <a:ext cx="7430654" cy="369332"/>
          </a:xfrm>
          <a:prstGeom prst="rect">
            <a:avLst/>
          </a:prstGeom>
        </p:spPr>
        <p:txBody>
          <a:bodyPr wrap="square">
            <a:spAutoFit/>
          </a:bodyPr>
          <a:lstStyle/>
          <a:p>
            <a:r>
              <a:rPr lang="en-US" altLang="zh-TW" dirty="0"/>
              <a:t>https://raw.githubusercontent.com/jbrownlee/Datasets/master/pollution.csv</a:t>
            </a:r>
            <a:endParaRPr lang="zh-TW" altLang="en-US" dirty="0"/>
          </a:p>
        </p:txBody>
      </p:sp>
      <p:sp>
        <p:nvSpPr>
          <p:cNvPr id="5" name="矩形 4"/>
          <p:cNvSpPr/>
          <p:nvPr/>
        </p:nvSpPr>
        <p:spPr>
          <a:xfrm>
            <a:off x="240145" y="5588122"/>
            <a:ext cx="3396058" cy="369332"/>
          </a:xfrm>
          <a:prstGeom prst="rect">
            <a:avLst/>
          </a:prstGeom>
        </p:spPr>
        <p:txBody>
          <a:bodyPr wrap="none">
            <a:spAutoFit/>
          </a:bodyPr>
          <a:lstStyle/>
          <a:p>
            <a:r>
              <a:rPr lang="en-US" altLang="zh-TW" dirty="0"/>
              <a:t>Multivariate LSTM Forecast Model</a:t>
            </a:r>
            <a:endParaRPr lang="zh-TW" altLang="en-US" dirty="0"/>
          </a:p>
        </p:txBody>
      </p:sp>
      <p:sp>
        <p:nvSpPr>
          <p:cNvPr id="7" name="矩形 6"/>
          <p:cNvSpPr/>
          <p:nvPr/>
        </p:nvSpPr>
        <p:spPr>
          <a:xfrm>
            <a:off x="240145" y="5849035"/>
            <a:ext cx="8543637" cy="369332"/>
          </a:xfrm>
          <a:prstGeom prst="rect">
            <a:avLst/>
          </a:prstGeom>
        </p:spPr>
        <p:txBody>
          <a:bodyPr wrap="square">
            <a:spAutoFit/>
          </a:bodyPr>
          <a:lstStyle/>
          <a:p>
            <a:r>
              <a:rPr lang="en-US" altLang="zh-TW" dirty="0"/>
              <a:t>https://machinelearningmastery.com/multivariate-time-series-forecasting-lstms-keras/</a:t>
            </a:r>
            <a:endParaRPr lang="zh-TW" altLang="en-US" dirty="0"/>
          </a:p>
        </p:txBody>
      </p:sp>
      <p:sp>
        <p:nvSpPr>
          <p:cNvPr id="8" name="矩形 7"/>
          <p:cNvSpPr/>
          <p:nvPr/>
        </p:nvSpPr>
        <p:spPr>
          <a:xfrm>
            <a:off x="240145" y="6334571"/>
            <a:ext cx="5869709" cy="369332"/>
          </a:xfrm>
          <a:prstGeom prst="rect">
            <a:avLst/>
          </a:prstGeom>
        </p:spPr>
        <p:txBody>
          <a:bodyPr wrap="square">
            <a:spAutoFit/>
          </a:bodyPr>
          <a:lstStyle/>
          <a:p>
            <a:r>
              <a:rPr lang="en-US" altLang="zh-TW" dirty="0"/>
              <a:t>https://www.itread01.com/content/1544492764.html</a:t>
            </a:r>
            <a:endParaRPr lang="zh-TW" altLang="en-US" dirty="0"/>
          </a:p>
        </p:txBody>
      </p:sp>
    </p:spTree>
    <p:extLst>
      <p:ext uri="{BB962C8B-B14F-4D97-AF65-F5344CB8AC3E}">
        <p14:creationId xmlns:p14="http://schemas.microsoft.com/office/powerpoint/2010/main" val="22569972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8256732" cy="924791"/>
          </a:xfrm>
        </p:spPr>
        <p:txBody>
          <a:bodyPr>
            <a:normAutofit/>
          </a:bodyPr>
          <a:lstStyle/>
          <a:p>
            <a:r>
              <a:rPr lang="en-US" altLang="zh-TW" sz="2800" dirty="0"/>
              <a:t>An example RNN with 4-dimensional input and output layers, and a hidden layer of 3 units (neurons)</a:t>
            </a:r>
            <a:endParaRPr lang="zh-TW" altLang="en-US" sz="2800" dirty="0"/>
          </a:p>
        </p:txBody>
      </p:sp>
      <p:pic>
        <p:nvPicPr>
          <p:cNvPr id="4" name="內容版面配置區 3"/>
          <p:cNvPicPr>
            <a:picLocks noGrp="1" noChangeAspect="1"/>
          </p:cNvPicPr>
          <p:nvPr>
            <p:ph idx="1"/>
          </p:nvPr>
        </p:nvPicPr>
        <p:blipFill>
          <a:blip r:embed="rId2"/>
          <a:stretch>
            <a:fillRect/>
          </a:stretch>
        </p:blipFill>
        <p:spPr>
          <a:xfrm>
            <a:off x="1513609" y="1557771"/>
            <a:ext cx="5413664" cy="4351338"/>
          </a:xfrm>
          <a:prstGeom prst="rect">
            <a:avLst/>
          </a:prstGeom>
        </p:spPr>
      </p:pic>
      <p:sp>
        <p:nvSpPr>
          <p:cNvPr id="5" name="矩形 4"/>
          <p:cNvSpPr/>
          <p:nvPr/>
        </p:nvSpPr>
        <p:spPr>
          <a:xfrm>
            <a:off x="628650" y="6176963"/>
            <a:ext cx="6298623" cy="369332"/>
          </a:xfrm>
          <a:prstGeom prst="rect">
            <a:avLst/>
          </a:prstGeom>
        </p:spPr>
        <p:txBody>
          <a:bodyPr wrap="square">
            <a:spAutoFit/>
          </a:bodyPr>
          <a:lstStyle/>
          <a:p>
            <a:r>
              <a:rPr lang="en-US" altLang="zh-TW" dirty="0"/>
              <a:t>http://karpathy.github.io/2015/05/21/rnn-effectiveness/</a:t>
            </a:r>
            <a:endParaRPr lang="zh-TW" altLang="en-US" dirty="0"/>
          </a:p>
        </p:txBody>
      </p:sp>
    </p:spTree>
    <p:extLst>
      <p:ext uri="{BB962C8B-B14F-4D97-AF65-F5344CB8AC3E}">
        <p14:creationId xmlns:p14="http://schemas.microsoft.com/office/powerpoint/2010/main" val="9878872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63599" y="2154634"/>
            <a:ext cx="6368473" cy="3693319"/>
          </a:xfrm>
          <a:prstGeom prst="rect">
            <a:avLst/>
          </a:prstGeom>
        </p:spPr>
        <p:txBody>
          <a:bodyPr wrap="square">
            <a:spAutoFit/>
          </a:bodyPr>
          <a:lstStyle/>
          <a:p>
            <a:r>
              <a:rPr lang="zh-CN" altLang="en-US" dirty="0" smtClean="0"/>
              <a:t>人們思考問題往往不是從零開始的。就好像你現在閱讀這篇文章一樣，你對每個詞的理解都會依賴於你前面看到的一些詞，而不是把你前面看的內容全部拋棄了，忘記了，再去理解這個單詞。也就是說，人們的思維總是會有延續性的。</a:t>
            </a:r>
          </a:p>
          <a:p>
            <a:endParaRPr lang="zh-CN" altLang="en-US" dirty="0"/>
          </a:p>
          <a:p>
            <a:r>
              <a:rPr lang="zh-CN" altLang="en-US" dirty="0" smtClean="0"/>
              <a:t>傳統的神經網路是做不到這樣的延續性（它們沒辦法保留對前文的理解），這似乎成了它們一個巨大的缺陷。舉個例子，在觀看影片中，你想辦法去對每一幀畫面上正在發生的事情做一個分類理解。目前還沒有明確的辦法利用傳統的網路把對影片中前面發生的事件添加進來説明理解後面的畫面。</a:t>
            </a:r>
          </a:p>
          <a:p>
            <a:endParaRPr lang="zh-CN" altLang="en-US" dirty="0"/>
          </a:p>
          <a:p>
            <a:r>
              <a:rPr lang="zh-CN" altLang="en-US" dirty="0" smtClean="0"/>
              <a:t>但是，迴圈神經網路可以做到。在</a:t>
            </a:r>
            <a:r>
              <a:rPr lang="en-US" altLang="zh-CN" dirty="0" smtClean="0"/>
              <a:t>RNNs</a:t>
            </a:r>
            <a:r>
              <a:rPr lang="zh-CN" altLang="en-US" dirty="0" smtClean="0"/>
              <a:t>的網路中，有一個迴圈的操作，使得它們能夠保留之前學習到的內容。</a:t>
            </a:r>
            <a:endParaRPr lang="zh-TW" altLang="en-US" dirty="0"/>
          </a:p>
        </p:txBody>
      </p:sp>
    </p:spTree>
    <p:extLst>
      <p:ext uri="{BB962C8B-B14F-4D97-AF65-F5344CB8AC3E}">
        <p14:creationId xmlns:p14="http://schemas.microsoft.com/office/powerpoint/2010/main" val="14192398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img-blog.csdn.net/20170228153727815?watermark/2/text/aHR0cDovL2Jsb2cuY3Nkbi5uZXQvSmVycl9feQ==/font/5a6L5L2T/fontsize/400/fill/I0JBQkFCMA==/dissolve/70/gravity/SouthEa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714" y="2142835"/>
            <a:ext cx="2253366" cy="349812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302262" y="5183970"/>
            <a:ext cx="3315331" cy="369332"/>
          </a:xfrm>
          <a:prstGeom prst="rect">
            <a:avLst/>
          </a:prstGeom>
        </p:spPr>
        <p:txBody>
          <a:bodyPr wrap="none">
            <a:spAutoFit/>
          </a:bodyPr>
          <a:lstStyle/>
          <a:p>
            <a:r>
              <a:rPr lang="zh-TW" altLang="en-US" dirty="0"/>
              <a:t>輸入</a:t>
            </a:r>
            <a:r>
              <a:rPr lang="en-US" altLang="zh-TW" dirty="0"/>
              <a:t>$ </a:t>
            </a:r>
            <a:r>
              <a:rPr lang="en-US" altLang="zh-TW" dirty="0" err="1"/>
              <a:t>x_t</a:t>
            </a:r>
            <a:r>
              <a:rPr lang="en-US" altLang="zh-TW" dirty="0"/>
              <a:t> </a:t>
            </a:r>
            <a:r>
              <a:rPr lang="zh-TW" altLang="en-US" dirty="0"/>
              <a:t>（</a:t>
            </a:r>
            <a:r>
              <a:rPr lang="en-US" altLang="zh-TW" dirty="0"/>
              <a:t>t</a:t>
            </a:r>
            <a:r>
              <a:rPr lang="zh-TW" altLang="en-US" dirty="0"/>
              <a:t>時刻的特徵向量）</a:t>
            </a:r>
          </a:p>
        </p:txBody>
      </p:sp>
      <p:sp>
        <p:nvSpPr>
          <p:cNvPr id="5" name="矩形 4"/>
          <p:cNvSpPr/>
          <p:nvPr/>
        </p:nvSpPr>
        <p:spPr>
          <a:xfrm>
            <a:off x="3448289" y="2311461"/>
            <a:ext cx="2800767" cy="646331"/>
          </a:xfrm>
          <a:prstGeom prst="rect">
            <a:avLst/>
          </a:prstGeom>
        </p:spPr>
        <p:txBody>
          <a:bodyPr wrap="none">
            <a:spAutoFit/>
          </a:bodyPr>
          <a:lstStyle/>
          <a:p>
            <a:r>
              <a:rPr lang="zh-TW" altLang="en-US" dirty="0"/>
              <a:t>輸出一個結果 </a:t>
            </a:r>
            <a:r>
              <a:rPr lang="en-US" altLang="zh-TW" dirty="0" err="1"/>
              <a:t>h_t</a:t>
            </a:r>
            <a:r>
              <a:rPr lang="en-US" altLang="zh-TW" dirty="0"/>
              <a:t> </a:t>
            </a:r>
            <a:r>
              <a:rPr lang="en-US" altLang="zh-TW" dirty="0" smtClean="0"/>
              <a:t>$</a:t>
            </a:r>
          </a:p>
          <a:p>
            <a:r>
              <a:rPr lang="zh-TW" altLang="en-US" dirty="0" smtClean="0"/>
              <a:t>（</a:t>
            </a:r>
            <a:r>
              <a:rPr lang="en-US" altLang="zh-TW" dirty="0"/>
              <a:t>t</a:t>
            </a:r>
            <a:r>
              <a:rPr lang="zh-TW" altLang="en-US" dirty="0"/>
              <a:t>時刻的狀態或者輸出）</a:t>
            </a:r>
          </a:p>
        </p:txBody>
      </p:sp>
      <p:sp>
        <p:nvSpPr>
          <p:cNvPr id="6" name="矩形 5"/>
          <p:cNvSpPr/>
          <p:nvPr/>
        </p:nvSpPr>
        <p:spPr>
          <a:xfrm>
            <a:off x="4170220" y="3340237"/>
            <a:ext cx="3911599" cy="646331"/>
          </a:xfrm>
          <a:prstGeom prst="rect">
            <a:avLst/>
          </a:prstGeom>
        </p:spPr>
        <p:txBody>
          <a:bodyPr wrap="square">
            <a:spAutoFit/>
          </a:bodyPr>
          <a:lstStyle/>
          <a:p>
            <a:r>
              <a:rPr lang="zh-CN" altLang="en-US" dirty="0" smtClean="0"/>
              <a:t>網路中的迴圈結構使得某個時刻的狀態能夠傳到下一個時刻</a:t>
            </a:r>
            <a:endParaRPr lang="zh-TW" altLang="en-US" dirty="0"/>
          </a:p>
        </p:txBody>
      </p:sp>
      <p:sp>
        <p:nvSpPr>
          <p:cNvPr id="7" name="矩形 6"/>
          <p:cNvSpPr/>
          <p:nvPr/>
        </p:nvSpPr>
        <p:spPr>
          <a:xfrm>
            <a:off x="4170220" y="3986568"/>
            <a:ext cx="4572000" cy="646331"/>
          </a:xfrm>
          <a:prstGeom prst="rect">
            <a:avLst/>
          </a:prstGeom>
        </p:spPr>
        <p:txBody>
          <a:bodyPr>
            <a:spAutoFit/>
          </a:bodyPr>
          <a:lstStyle/>
          <a:p>
            <a:r>
              <a:rPr lang="en-US" altLang="zh-TW" dirty="0"/>
              <a:t>A loop allows information to be passed from one step of the network to the next</a:t>
            </a:r>
            <a:endParaRPr lang="zh-TW" altLang="en-US" dirty="0"/>
          </a:p>
        </p:txBody>
      </p:sp>
    </p:spTree>
    <p:extLst>
      <p:ext uri="{BB962C8B-B14F-4D97-AF65-F5344CB8AC3E}">
        <p14:creationId xmlns:p14="http://schemas.microsoft.com/office/powerpoint/2010/main" val="38981985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 unrolled recurrent neural network."/>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80473" y="2309399"/>
            <a:ext cx="7886700" cy="20722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80473" y="1055407"/>
            <a:ext cx="6848764" cy="646331"/>
          </a:xfrm>
          <a:prstGeom prst="rect">
            <a:avLst/>
          </a:prstGeom>
        </p:spPr>
        <p:txBody>
          <a:bodyPr wrap="square">
            <a:spAutoFit/>
          </a:bodyPr>
          <a:lstStyle/>
          <a:p>
            <a:r>
              <a:rPr lang="en-US" altLang="zh-TW" dirty="0"/>
              <a:t>A recurrent neural network can be thought of as multiple copies of the same network, each passing a message to a successor. </a:t>
            </a:r>
            <a:endParaRPr lang="zh-TW" altLang="en-US" dirty="0"/>
          </a:p>
        </p:txBody>
      </p:sp>
      <p:sp>
        <p:nvSpPr>
          <p:cNvPr id="6" name="矩形 5"/>
          <p:cNvSpPr/>
          <p:nvPr/>
        </p:nvSpPr>
        <p:spPr>
          <a:xfrm>
            <a:off x="655782" y="4851645"/>
            <a:ext cx="8136082" cy="1200329"/>
          </a:xfrm>
          <a:prstGeom prst="rect">
            <a:avLst/>
          </a:prstGeom>
        </p:spPr>
        <p:txBody>
          <a:bodyPr wrap="square">
            <a:spAutoFit/>
          </a:bodyPr>
          <a:lstStyle/>
          <a:p>
            <a:r>
              <a:rPr lang="en-US" altLang="zh-TW" dirty="0"/>
              <a:t>This chain-like nature reveals that recurrent neural networks are intimately related to sequences and lists. </a:t>
            </a:r>
            <a:endParaRPr lang="en-US" altLang="zh-TW" dirty="0" smtClean="0"/>
          </a:p>
          <a:p>
            <a:endParaRPr lang="en-US" altLang="zh-TW" dirty="0"/>
          </a:p>
          <a:p>
            <a:r>
              <a:rPr lang="en-US" altLang="zh-TW" dirty="0" smtClean="0"/>
              <a:t>They’re </a:t>
            </a:r>
            <a:r>
              <a:rPr lang="en-US" altLang="zh-TW" dirty="0"/>
              <a:t>the natural architecture of neural network to use for such data.</a:t>
            </a:r>
            <a:endParaRPr lang="zh-TW" altLang="en-US" dirty="0"/>
          </a:p>
        </p:txBody>
      </p:sp>
    </p:spTree>
    <p:extLst>
      <p:ext uri="{BB962C8B-B14F-4D97-AF65-F5344CB8AC3E}">
        <p14:creationId xmlns:p14="http://schemas.microsoft.com/office/powerpoint/2010/main" val="33385173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b="1" dirty="0"/>
              <a:t>The Problem of Long-Term </a:t>
            </a:r>
            <a:r>
              <a:rPr lang="en-US" altLang="zh-TW" b="1" dirty="0" smtClean="0"/>
              <a:t>Dependencies</a:t>
            </a:r>
            <a:endParaRPr lang="zh-TW" altLang="en-US" dirty="0"/>
          </a:p>
        </p:txBody>
      </p:sp>
      <p:sp>
        <p:nvSpPr>
          <p:cNvPr id="4" name="矩形 3"/>
          <p:cNvSpPr/>
          <p:nvPr/>
        </p:nvSpPr>
        <p:spPr>
          <a:xfrm>
            <a:off x="4055178" y="1204159"/>
            <a:ext cx="2031325" cy="369332"/>
          </a:xfrm>
          <a:prstGeom prst="rect">
            <a:avLst/>
          </a:prstGeom>
        </p:spPr>
        <p:txBody>
          <a:bodyPr wrap="none">
            <a:spAutoFit/>
          </a:bodyPr>
          <a:lstStyle/>
          <a:p>
            <a:r>
              <a:rPr lang="zh-CN" altLang="en-US" dirty="0" smtClean="0"/>
              <a:t>長時期依賴的問題</a:t>
            </a:r>
            <a:endParaRPr lang="zh-TW" altLang="en-US" dirty="0"/>
          </a:p>
        </p:txBody>
      </p:sp>
      <p:sp>
        <p:nvSpPr>
          <p:cNvPr id="5" name="矩形 4"/>
          <p:cNvSpPr/>
          <p:nvPr/>
        </p:nvSpPr>
        <p:spPr>
          <a:xfrm>
            <a:off x="460452" y="3091836"/>
            <a:ext cx="4908395" cy="707886"/>
          </a:xfrm>
          <a:prstGeom prst="rect">
            <a:avLst/>
          </a:prstGeom>
        </p:spPr>
        <p:txBody>
          <a:bodyPr wrap="none">
            <a:spAutoFit/>
          </a:bodyPr>
          <a:lstStyle/>
          <a:p>
            <a:r>
              <a:rPr lang="en-US" altLang="zh-TW" sz="4000" dirty="0"/>
              <a:t> the clouds are in the ?</a:t>
            </a:r>
            <a:endParaRPr lang="zh-TW" altLang="en-US" sz="4000" dirty="0"/>
          </a:p>
        </p:txBody>
      </p:sp>
      <p:sp>
        <p:nvSpPr>
          <p:cNvPr id="6" name="矩形 5"/>
          <p:cNvSpPr/>
          <p:nvPr/>
        </p:nvSpPr>
        <p:spPr>
          <a:xfrm>
            <a:off x="1804042" y="3799722"/>
            <a:ext cx="5336397" cy="707886"/>
          </a:xfrm>
          <a:prstGeom prst="rect">
            <a:avLst/>
          </a:prstGeom>
        </p:spPr>
        <p:txBody>
          <a:bodyPr wrap="none">
            <a:spAutoFit/>
          </a:bodyPr>
          <a:lstStyle/>
          <a:p>
            <a:r>
              <a:rPr lang="en-US" altLang="zh-TW" sz="4000" dirty="0"/>
              <a:t> the clouds are in the </a:t>
            </a:r>
            <a:r>
              <a:rPr lang="en-US" altLang="zh-TW" sz="4000" dirty="0" smtClean="0">
                <a:solidFill>
                  <a:srgbClr val="FF0000"/>
                </a:solidFill>
              </a:rPr>
              <a:t>sky</a:t>
            </a:r>
            <a:endParaRPr lang="zh-TW" altLang="en-US" sz="4000" dirty="0">
              <a:solidFill>
                <a:srgbClr val="FF0000"/>
              </a:solidFill>
            </a:endParaRPr>
          </a:p>
        </p:txBody>
      </p:sp>
      <p:sp>
        <p:nvSpPr>
          <p:cNvPr id="3" name="矩形 2"/>
          <p:cNvSpPr/>
          <p:nvPr/>
        </p:nvSpPr>
        <p:spPr>
          <a:xfrm>
            <a:off x="1009714" y="5648299"/>
            <a:ext cx="7321485" cy="830997"/>
          </a:xfrm>
          <a:prstGeom prst="rect">
            <a:avLst/>
          </a:prstGeom>
        </p:spPr>
        <p:txBody>
          <a:bodyPr wrap="square">
            <a:spAutoFit/>
          </a:bodyPr>
          <a:lstStyle/>
          <a:p>
            <a:r>
              <a:rPr lang="zh-CN" altLang="en-US" sz="2400" dirty="0" smtClean="0"/>
              <a:t>所要預測的內容和相關資訊之間的間隔很小，這種情況下 </a:t>
            </a:r>
            <a:r>
              <a:rPr lang="en-US" altLang="zh-CN" sz="2400" dirty="0" smtClean="0"/>
              <a:t>RNNs </a:t>
            </a:r>
            <a:r>
              <a:rPr lang="zh-CN" altLang="en-US" sz="2400" dirty="0" smtClean="0"/>
              <a:t>就能夠利用過去的資訊， 很容易的實現</a:t>
            </a:r>
            <a:endParaRPr lang="zh-TW" altLang="en-US" sz="2400" dirty="0"/>
          </a:p>
        </p:txBody>
      </p:sp>
      <p:sp>
        <p:nvSpPr>
          <p:cNvPr id="7" name="矩形 6"/>
          <p:cNvSpPr/>
          <p:nvPr/>
        </p:nvSpPr>
        <p:spPr>
          <a:xfrm>
            <a:off x="1009715" y="4507608"/>
            <a:ext cx="4572001" cy="646331"/>
          </a:xfrm>
          <a:prstGeom prst="rect">
            <a:avLst/>
          </a:prstGeom>
        </p:spPr>
        <p:txBody>
          <a:bodyPr>
            <a:spAutoFit/>
          </a:bodyPr>
          <a:lstStyle/>
          <a:p>
            <a:r>
              <a:rPr lang="zh-CN" altLang="en-US" dirty="0"/>
              <a:t>不需要更多的資訊，我們就能夠自然而然的想到下一個詞應該是“</a:t>
            </a:r>
            <a:r>
              <a:rPr lang="en-US" altLang="zh-CN" dirty="0"/>
              <a:t>sky”</a:t>
            </a:r>
            <a:r>
              <a:rPr lang="zh-CN" altLang="en-US" dirty="0"/>
              <a:t>。</a:t>
            </a:r>
            <a:endParaRPr lang="en-US" altLang="zh-CN" dirty="0"/>
          </a:p>
        </p:txBody>
      </p:sp>
      <p:pic>
        <p:nvPicPr>
          <p:cNvPr id="3074" name="Picture 2" descr="https://img-blog.csdn.net/20170228162312289?watermark/2/text/aHR0cDovL2Jsb2cuY3Nkbi5uZXQvSmVycl9feQ==/font/5a6L5L2T/fontsize/400/fill/I0JBQkFCMA==/dissolve/70/gravity/SouthEa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3884" y="1707677"/>
            <a:ext cx="3301466" cy="15217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628650" y="1683130"/>
            <a:ext cx="4572000" cy="646331"/>
          </a:xfrm>
          <a:prstGeom prst="rect">
            <a:avLst/>
          </a:prstGeom>
        </p:spPr>
        <p:txBody>
          <a:bodyPr>
            <a:spAutoFit/>
          </a:bodyPr>
          <a:lstStyle/>
          <a:p>
            <a:r>
              <a:rPr lang="en-US" altLang="zh-TW" dirty="0"/>
              <a:t>consider a language model trying to predict the next word based on the previous ones.</a:t>
            </a:r>
            <a:endParaRPr lang="zh-TW" altLang="en-US" dirty="0"/>
          </a:p>
        </p:txBody>
      </p:sp>
    </p:spTree>
    <p:extLst>
      <p:ext uri="{BB962C8B-B14F-4D97-AF65-F5344CB8AC3E}">
        <p14:creationId xmlns:p14="http://schemas.microsoft.com/office/powerpoint/2010/main" val="27269735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b="1" dirty="0"/>
              <a:t>The Problem of Long-Term </a:t>
            </a:r>
            <a:r>
              <a:rPr lang="en-US" altLang="zh-TW" b="1" dirty="0" smtClean="0"/>
              <a:t>Dependencies</a:t>
            </a:r>
            <a:endParaRPr lang="zh-TW" altLang="en-US" dirty="0"/>
          </a:p>
        </p:txBody>
      </p:sp>
      <p:sp>
        <p:nvSpPr>
          <p:cNvPr id="4" name="矩形 3"/>
          <p:cNvSpPr/>
          <p:nvPr/>
        </p:nvSpPr>
        <p:spPr>
          <a:xfrm>
            <a:off x="4055178" y="1204159"/>
            <a:ext cx="2031325" cy="369332"/>
          </a:xfrm>
          <a:prstGeom prst="rect">
            <a:avLst/>
          </a:prstGeom>
        </p:spPr>
        <p:txBody>
          <a:bodyPr wrap="none">
            <a:spAutoFit/>
          </a:bodyPr>
          <a:lstStyle/>
          <a:p>
            <a:r>
              <a:rPr lang="zh-CN" altLang="en-US" dirty="0" smtClean="0"/>
              <a:t>長時期依賴的問題</a:t>
            </a:r>
            <a:endParaRPr lang="zh-TW" altLang="en-US" dirty="0"/>
          </a:p>
        </p:txBody>
      </p:sp>
      <p:pic>
        <p:nvPicPr>
          <p:cNvPr id="4098" name="Picture 2" descr="Neural networks struggle with long term dependenci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661" y="3515589"/>
            <a:ext cx="7257116" cy="249957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795660" y="6196941"/>
            <a:ext cx="7257116" cy="369332"/>
          </a:xfrm>
          <a:prstGeom prst="rect">
            <a:avLst/>
          </a:prstGeom>
        </p:spPr>
        <p:txBody>
          <a:bodyPr wrap="square">
            <a:spAutoFit/>
          </a:bodyPr>
          <a:lstStyle/>
          <a:p>
            <a:r>
              <a:rPr lang="zh-CN" altLang="en-US" dirty="0" smtClean="0"/>
              <a:t>預測資訊和相關資訊間的間隔增大， </a:t>
            </a:r>
            <a:r>
              <a:rPr lang="en-US" altLang="zh-CN" dirty="0" smtClean="0"/>
              <a:t>RNNs </a:t>
            </a:r>
            <a:r>
              <a:rPr lang="zh-CN" altLang="en-US" dirty="0" smtClean="0"/>
              <a:t>很難去把它們關聯起來</a:t>
            </a:r>
            <a:endParaRPr lang="zh-TW" altLang="en-US" dirty="0"/>
          </a:p>
        </p:txBody>
      </p:sp>
      <p:sp>
        <p:nvSpPr>
          <p:cNvPr id="8" name="矩形 7"/>
          <p:cNvSpPr/>
          <p:nvPr/>
        </p:nvSpPr>
        <p:spPr>
          <a:xfrm>
            <a:off x="415636" y="1830177"/>
            <a:ext cx="8099714" cy="954107"/>
          </a:xfrm>
          <a:prstGeom prst="rect">
            <a:avLst/>
          </a:prstGeom>
        </p:spPr>
        <p:txBody>
          <a:bodyPr wrap="square">
            <a:spAutoFit/>
          </a:bodyPr>
          <a:lstStyle/>
          <a:p>
            <a:r>
              <a:rPr lang="zh-TW" altLang="en-US" sz="2800" dirty="0" smtClean="0"/>
              <a:t>預測“</a:t>
            </a:r>
            <a:r>
              <a:rPr lang="en-US" altLang="zh-TW" sz="2800" dirty="0" smtClean="0"/>
              <a:t>I </a:t>
            </a:r>
            <a:r>
              <a:rPr lang="en-US" altLang="zh-TW" sz="2800" dirty="0"/>
              <a:t>grew up in France … </a:t>
            </a:r>
            <a:r>
              <a:rPr lang="en-US" altLang="zh-TW" sz="2800" dirty="0" smtClean="0"/>
              <a:t>(</a:t>
            </a:r>
            <a:r>
              <a:rPr lang="zh-TW" altLang="en-US" sz="2800" dirty="0" smtClean="0"/>
              <a:t>此處省略</a:t>
            </a:r>
            <a:r>
              <a:rPr lang="en-US" altLang="zh-TW" sz="2800" dirty="0" smtClean="0"/>
              <a:t>1</a:t>
            </a:r>
            <a:r>
              <a:rPr lang="zh-TW" altLang="en-US" sz="2800" dirty="0" smtClean="0"/>
              <a:t>萬字</a:t>
            </a:r>
            <a:r>
              <a:rPr lang="en-US" altLang="zh-TW" sz="2800" dirty="0" smtClean="0"/>
              <a:t>)… </a:t>
            </a:r>
            <a:r>
              <a:rPr lang="en-US" altLang="zh-TW" sz="2800" dirty="0"/>
              <a:t>I speak </a:t>
            </a:r>
            <a:r>
              <a:rPr lang="en-US" altLang="zh-TW" sz="2800" dirty="0" smtClean="0"/>
              <a:t>?”</a:t>
            </a:r>
          </a:p>
        </p:txBody>
      </p:sp>
      <p:sp>
        <p:nvSpPr>
          <p:cNvPr id="9" name="矩形 8"/>
          <p:cNvSpPr/>
          <p:nvPr/>
        </p:nvSpPr>
        <p:spPr>
          <a:xfrm>
            <a:off x="809803" y="2901482"/>
            <a:ext cx="6678303" cy="523220"/>
          </a:xfrm>
          <a:prstGeom prst="rect">
            <a:avLst/>
          </a:prstGeom>
        </p:spPr>
        <p:txBody>
          <a:bodyPr wrap="none">
            <a:spAutoFit/>
          </a:bodyPr>
          <a:lstStyle/>
          <a:p>
            <a:r>
              <a:rPr lang="en-US" altLang="zh-TW" sz="2800" dirty="0"/>
              <a:t>“I grew up in France… I speak fluent </a:t>
            </a:r>
            <a:r>
              <a:rPr lang="en-US" altLang="zh-TW" sz="2800" b="1" dirty="0">
                <a:solidFill>
                  <a:srgbClr val="FF0000"/>
                </a:solidFill>
                <a:effectLst>
                  <a:outerShdw blurRad="38100" dist="38100" dir="2700000" algn="tl">
                    <a:srgbClr val="000000">
                      <a:alpha val="43137"/>
                    </a:srgbClr>
                  </a:outerShdw>
                </a:effectLst>
              </a:rPr>
              <a:t>French</a:t>
            </a:r>
            <a:r>
              <a:rPr lang="en-US" altLang="zh-TW" sz="2800" dirty="0"/>
              <a:t>.”</a:t>
            </a:r>
            <a:endParaRPr lang="zh-TW" altLang="en-US" sz="2800" dirty="0"/>
          </a:p>
        </p:txBody>
      </p:sp>
    </p:spTree>
    <p:extLst>
      <p:ext uri="{BB962C8B-B14F-4D97-AF65-F5344CB8AC3E}">
        <p14:creationId xmlns:p14="http://schemas.microsoft.com/office/powerpoint/2010/main" val="33329777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mg-blog.csdn.net/20170723211420228?watermark/2/text/aHR0cDovL2Jsb2cuY3Nkbi5uZXQvbXBrX25vMQ==/font/5a6L5L2T/fontsize/400/fill/I0JBQkFCMA==/dissolve/70/gravity/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138" y="923131"/>
            <a:ext cx="6916780" cy="18184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tensorflownews.com/wp-content/uploads/2018/05/%E5%9B%BE%E4%BA%8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778" y="3975228"/>
            <a:ext cx="6667500" cy="249555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35183" y="136139"/>
            <a:ext cx="2531462" cy="707886"/>
          </a:xfrm>
          <a:prstGeom prst="rect">
            <a:avLst/>
          </a:prstGeom>
        </p:spPr>
        <p:txBody>
          <a:bodyPr wrap="none">
            <a:spAutoFit/>
          </a:bodyPr>
          <a:lstStyle/>
          <a:p>
            <a:r>
              <a:rPr lang="en-US" altLang="zh-TW" sz="4000" dirty="0" err="1" smtClean="0"/>
              <a:t>SimpleRNN</a:t>
            </a:r>
            <a:endParaRPr lang="en-US" altLang="zh-TW" sz="4000" dirty="0"/>
          </a:p>
        </p:txBody>
      </p:sp>
      <p:sp>
        <p:nvSpPr>
          <p:cNvPr id="5" name="矩形 4"/>
          <p:cNvSpPr/>
          <p:nvPr/>
        </p:nvSpPr>
        <p:spPr>
          <a:xfrm>
            <a:off x="635183" y="2969478"/>
            <a:ext cx="8423563" cy="646331"/>
          </a:xfrm>
          <a:prstGeom prst="rect">
            <a:avLst/>
          </a:prstGeom>
        </p:spPr>
        <p:txBody>
          <a:bodyPr wrap="square">
            <a:spAutoFit/>
          </a:bodyPr>
          <a:lstStyle/>
          <a:p>
            <a:r>
              <a:rPr lang="zh-CN" altLang="en-US" dirty="0" smtClean="0"/>
              <a:t>所有迴圈神經網路結構都是由完全相同結構的（神經網路）模組進行複製而成的。</a:t>
            </a:r>
            <a:endParaRPr lang="en-US" altLang="zh-CN" dirty="0" smtClean="0"/>
          </a:p>
          <a:p>
            <a:r>
              <a:rPr lang="zh-CN" altLang="en-US" dirty="0" smtClean="0"/>
              <a:t>在普通的</a:t>
            </a:r>
            <a:r>
              <a:rPr lang="en-US" altLang="zh-CN" dirty="0" smtClean="0"/>
              <a:t>RNNs </a:t>
            </a:r>
            <a:r>
              <a:rPr lang="zh-CN" altLang="en-US" dirty="0" smtClean="0"/>
              <a:t>中，這個模組結構非常簡單，比如僅是一個單一的 </a:t>
            </a:r>
            <a:r>
              <a:rPr lang="en-US" altLang="zh-CN" dirty="0" err="1" smtClean="0"/>
              <a:t>tanh</a:t>
            </a:r>
            <a:r>
              <a:rPr lang="en-US" altLang="zh-CN" dirty="0" smtClean="0"/>
              <a:t> </a:t>
            </a:r>
            <a:r>
              <a:rPr lang="zh-CN" altLang="en-US" dirty="0" smtClean="0"/>
              <a:t>層</a:t>
            </a:r>
            <a:endParaRPr lang="zh-TW" altLang="en-US" dirty="0"/>
          </a:p>
        </p:txBody>
      </p:sp>
    </p:spTree>
    <p:extLst>
      <p:ext uri="{BB962C8B-B14F-4D97-AF65-F5344CB8AC3E}">
        <p14:creationId xmlns:p14="http://schemas.microsoft.com/office/powerpoint/2010/main" val="38826862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786534" y="528834"/>
            <a:ext cx="7202343" cy="5144531"/>
          </a:xfrm>
          <a:prstGeom prst="rect">
            <a:avLst/>
          </a:prstGeom>
        </p:spPr>
      </p:pic>
      <p:sp>
        <p:nvSpPr>
          <p:cNvPr id="5" name="矩形 4"/>
          <p:cNvSpPr/>
          <p:nvPr/>
        </p:nvSpPr>
        <p:spPr>
          <a:xfrm>
            <a:off x="863600" y="5854844"/>
            <a:ext cx="7651750" cy="369332"/>
          </a:xfrm>
          <a:prstGeom prst="rect">
            <a:avLst/>
          </a:prstGeom>
        </p:spPr>
        <p:txBody>
          <a:bodyPr wrap="square">
            <a:spAutoFit/>
          </a:bodyPr>
          <a:lstStyle/>
          <a:p>
            <a:r>
              <a:rPr lang="en-US" altLang="zh-TW" dirty="0"/>
              <a:t>https://www.deviantart.com/toxicpaprika/art/Short-term-memory-88267010</a:t>
            </a:r>
            <a:endParaRPr lang="zh-TW" altLang="en-US" dirty="0"/>
          </a:p>
        </p:txBody>
      </p:sp>
    </p:spTree>
    <p:extLst>
      <p:ext uri="{BB962C8B-B14F-4D97-AF65-F5344CB8AC3E}">
        <p14:creationId xmlns:p14="http://schemas.microsoft.com/office/powerpoint/2010/main" val="25912166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462395" y="2027786"/>
            <a:ext cx="7886700" cy="2985432"/>
          </a:xfrm>
          <a:prstGeom prst="rect">
            <a:avLst/>
          </a:prstGeom>
        </p:spPr>
      </p:pic>
      <p:sp>
        <p:nvSpPr>
          <p:cNvPr id="5" name="矩形 4"/>
          <p:cNvSpPr/>
          <p:nvPr/>
        </p:nvSpPr>
        <p:spPr>
          <a:xfrm>
            <a:off x="628650" y="5350316"/>
            <a:ext cx="7351568" cy="646331"/>
          </a:xfrm>
          <a:prstGeom prst="rect">
            <a:avLst/>
          </a:prstGeom>
        </p:spPr>
        <p:txBody>
          <a:bodyPr wrap="square">
            <a:spAutoFit/>
          </a:bodyPr>
          <a:lstStyle/>
          <a:p>
            <a:r>
              <a:rPr lang="zh-CN" altLang="en-US" dirty="0" smtClean="0"/>
              <a:t>設計初衷是希望能夠解決神經網路中的長期依賴問題，讓記住長期資訊成為神經網路的預設行為，而不是需要很大力氣才能學會。</a:t>
            </a:r>
            <a:endParaRPr lang="zh-TW" altLang="en-US" dirty="0"/>
          </a:p>
        </p:txBody>
      </p:sp>
    </p:spTree>
    <p:extLst>
      <p:ext uri="{BB962C8B-B14F-4D97-AF65-F5344CB8AC3E}">
        <p14:creationId xmlns:p14="http://schemas.microsoft.com/office/powerpoint/2010/main" val="35300877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tensorflownews.com/wp-content/uploads/2018/05/%E5%9B%BE%E4%B8%8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0" y="1177109"/>
            <a:ext cx="8071093" cy="3032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tensorflownews.com/wp-content/uploads/2018/05/%E5%9B%BE%E5%9B%9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528" y="4435343"/>
            <a:ext cx="5623145" cy="105105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740460" y="6342740"/>
            <a:ext cx="6100119" cy="369332"/>
          </a:xfrm>
          <a:prstGeom prst="rect">
            <a:avLst/>
          </a:prstGeom>
        </p:spPr>
        <p:txBody>
          <a:bodyPr wrap="square">
            <a:spAutoFit/>
          </a:bodyPr>
          <a:lstStyle/>
          <a:p>
            <a:r>
              <a:rPr lang="en-US" altLang="zh-TW" dirty="0" smtClean="0"/>
              <a:t>https://blog.csdn.net/fendouaini/article/details/80198994</a:t>
            </a:r>
            <a:endParaRPr lang="zh-TW" altLang="en-US" dirty="0"/>
          </a:p>
        </p:txBody>
      </p:sp>
      <p:sp>
        <p:nvSpPr>
          <p:cNvPr id="3" name="矩形 2"/>
          <p:cNvSpPr/>
          <p:nvPr/>
        </p:nvSpPr>
        <p:spPr>
          <a:xfrm>
            <a:off x="740460" y="303426"/>
            <a:ext cx="1889813" cy="1015663"/>
          </a:xfrm>
          <a:prstGeom prst="rect">
            <a:avLst/>
          </a:prstGeom>
        </p:spPr>
        <p:txBody>
          <a:bodyPr wrap="none">
            <a:spAutoFit/>
          </a:bodyPr>
          <a:lstStyle/>
          <a:p>
            <a:r>
              <a:rPr lang="en-US" altLang="zh-TW" sz="6000" dirty="0" smtClean="0"/>
              <a:t>LSTM</a:t>
            </a:r>
            <a:endParaRPr lang="zh-TW" altLang="en-US" sz="6000" dirty="0"/>
          </a:p>
        </p:txBody>
      </p:sp>
      <p:sp>
        <p:nvSpPr>
          <p:cNvPr id="4" name="矩形 3"/>
          <p:cNvSpPr/>
          <p:nvPr/>
        </p:nvSpPr>
        <p:spPr>
          <a:xfrm>
            <a:off x="740460" y="5486399"/>
            <a:ext cx="6418221" cy="646331"/>
          </a:xfrm>
          <a:prstGeom prst="rect">
            <a:avLst/>
          </a:prstGeom>
        </p:spPr>
        <p:txBody>
          <a:bodyPr wrap="square">
            <a:spAutoFit/>
          </a:bodyPr>
          <a:lstStyle/>
          <a:p>
            <a:r>
              <a:rPr lang="en-US" altLang="zh-TW" dirty="0" smtClean="0"/>
              <a:t>https://brohrer.mcknote.com/zh-Hant/how_machine_learning_works/how_rnns_lstm_work.html</a:t>
            </a:r>
            <a:endParaRPr lang="zh-TW" altLang="en-US" dirty="0"/>
          </a:p>
        </p:txBody>
      </p:sp>
      <p:sp>
        <p:nvSpPr>
          <p:cNvPr id="5" name="矩形 4"/>
          <p:cNvSpPr/>
          <p:nvPr/>
        </p:nvSpPr>
        <p:spPr>
          <a:xfrm>
            <a:off x="3246581" y="349592"/>
            <a:ext cx="5075383" cy="646331"/>
          </a:xfrm>
          <a:prstGeom prst="rect">
            <a:avLst/>
          </a:prstGeom>
        </p:spPr>
        <p:txBody>
          <a:bodyPr wrap="square">
            <a:spAutoFit/>
          </a:bodyPr>
          <a:lstStyle/>
          <a:p>
            <a:r>
              <a:rPr lang="en-US" altLang="zh-CN" dirty="0"/>
              <a:t>LSTMs </a:t>
            </a:r>
            <a:r>
              <a:rPr lang="zh-CN" altLang="en-US" dirty="0" smtClean="0"/>
              <a:t>也有類似的結構</a:t>
            </a:r>
            <a:r>
              <a:rPr lang="en-US" altLang="zh-CN" dirty="0" smtClean="0"/>
              <a:t>,</a:t>
            </a:r>
            <a:r>
              <a:rPr lang="zh-CN" altLang="en-US" dirty="0" smtClean="0"/>
              <a:t>但是它們不再只是用一個單一的 </a:t>
            </a:r>
            <a:r>
              <a:rPr lang="en-US" altLang="zh-CN" dirty="0" err="1" smtClean="0"/>
              <a:t>tanh</a:t>
            </a:r>
            <a:r>
              <a:rPr lang="en-US" altLang="zh-CN" dirty="0" smtClean="0"/>
              <a:t> </a:t>
            </a:r>
            <a:r>
              <a:rPr lang="zh-CN" altLang="en-US" dirty="0" smtClean="0"/>
              <a:t>層，而是用了四個相互作用的層</a:t>
            </a:r>
            <a:endParaRPr lang="zh-TW" altLang="en-US" dirty="0"/>
          </a:p>
        </p:txBody>
      </p:sp>
    </p:spTree>
    <p:extLst>
      <p:ext uri="{BB962C8B-B14F-4D97-AF65-F5344CB8AC3E}">
        <p14:creationId xmlns:p14="http://schemas.microsoft.com/office/powerpoint/2010/main" val="430425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9637" y="3324096"/>
            <a:ext cx="6007542" cy="461665"/>
          </a:xfrm>
          <a:prstGeom prst="rect">
            <a:avLst/>
          </a:prstGeom>
        </p:spPr>
        <p:txBody>
          <a:bodyPr wrap="none">
            <a:spAutoFit/>
          </a:bodyPr>
          <a:lstStyle/>
          <a:p>
            <a:r>
              <a:rPr lang="en-US" altLang="zh-TW" sz="2400" dirty="0"/>
              <a:t>https://faridrashidi.github.io/kaggle-solutions/</a:t>
            </a:r>
            <a:endParaRPr lang="zh-TW" altLang="en-US" sz="2400" dirty="0"/>
          </a:p>
        </p:txBody>
      </p:sp>
      <p:pic>
        <p:nvPicPr>
          <p:cNvPr id="3" name="圖片 2"/>
          <p:cNvPicPr>
            <a:picLocks noChangeAspect="1"/>
          </p:cNvPicPr>
          <p:nvPr/>
        </p:nvPicPr>
        <p:blipFill>
          <a:blip r:embed="rId2"/>
          <a:stretch>
            <a:fillRect/>
          </a:stretch>
        </p:blipFill>
        <p:spPr>
          <a:xfrm>
            <a:off x="959637" y="3956217"/>
            <a:ext cx="7573527" cy="2278329"/>
          </a:xfrm>
          <a:prstGeom prst="rect">
            <a:avLst/>
          </a:prstGeom>
        </p:spPr>
      </p:pic>
      <p:sp>
        <p:nvSpPr>
          <p:cNvPr id="4" name="矩形 3"/>
          <p:cNvSpPr/>
          <p:nvPr/>
        </p:nvSpPr>
        <p:spPr>
          <a:xfrm>
            <a:off x="851649" y="233280"/>
            <a:ext cx="4474751" cy="584775"/>
          </a:xfrm>
          <a:prstGeom prst="rect">
            <a:avLst/>
          </a:prstGeom>
        </p:spPr>
        <p:txBody>
          <a:bodyPr wrap="none">
            <a:spAutoFit/>
          </a:bodyPr>
          <a:lstStyle/>
          <a:p>
            <a:r>
              <a:rPr lang="en-US" altLang="zh-TW" sz="3200" dirty="0"/>
              <a:t>https://</a:t>
            </a:r>
            <a:r>
              <a:rPr lang="en-US" altLang="zh-TW" sz="3200" dirty="0" smtClean="0"/>
              <a:t>www.kaggle.com/</a:t>
            </a:r>
            <a:endParaRPr lang="zh-TW" altLang="en-US" sz="3200" dirty="0"/>
          </a:p>
        </p:txBody>
      </p:sp>
      <p:pic>
        <p:nvPicPr>
          <p:cNvPr id="5" name="圖片 4"/>
          <p:cNvPicPr>
            <a:picLocks noChangeAspect="1"/>
          </p:cNvPicPr>
          <p:nvPr/>
        </p:nvPicPr>
        <p:blipFill rotWithShape="1">
          <a:blip r:embed="rId3"/>
          <a:srcRect b="25543"/>
          <a:stretch/>
        </p:blipFill>
        <p:spPr>
          <a:xfrm>
            <a:off x="1052708" y="818054"/>
            <a:ext cx="6627088" cy="2335585"/>
          </a:xfrm>
          <a:prstGeom prst="rect">
            <a:avLst/>
          </a:prstGeom>
        </p:spPr>
      </p:pic>
    </p:spTree>
    <p:extLst>
      <p:ext uri="{BB962C8B-B14F-4D97-AF65-F5344CB8AC3E}">
        <p14:creationId xmlns:p14="http://schemas.microsoft.com/office/powerpoint/2010/main" val="38580223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237199" y="639979"/>
            <a:ext cx="6669602" cy="2493480"/>
          </a:xfrm>
          <a:prstGeom prst="rect">
            <a:avLst/>
          </a:prstGeom>
        </p:spPr>
      </p:pic>
      <p:pic>
        <p:nvPicPr>
          <p:cNvPr id="5" name="Picture 2" descr="http://www.tensorflownews.com/wp-content/uploads/2018/05/%E5%9B%BE%E4%BA%8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301" y="3624247"/>
            <a:ext cx="6667500" cy="249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493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2336223" cy="1048038"/>
          </a:xfrm>
        </p:spPr>
        <p:txBody>
          <a:bodyPr/>
          <a:lstStyle/>
          <a:p>
            <a:r>
              <a:rPr lang="en-US" altLang="zh-TW" dirty="0"/>
              <a:t>cell state</a:t>
            </a:r>
            <a:endParaRPr lang="zh-TW" altLang="en-US" dirty="0"/>
          </a:p>
        </p:txBody>
      </p:sp>
      <p:pic>
        <p:nvPicPr>
          <p:cNvPr id="4" name="內容版面配置區 3"/>
          <p:cNvPicPr>
            <a:picLocks noGrp="1" noChangeAspect="1"/>
          </p:cNvPicPr>
          <p:nvPr>
            <p:ph idx="1"/>
          </p:nvPr>
        </p:nvPicPr>
        <p:blipFill rotWithShape="1">
          <a:blip r:embed="rId2"/>
          <a:srcRect l="23294" r="25995"/>
          <a:stretch/>
        </p:blipFill>
        <p:spPr>
          <a:xfrm>
            <a:off x="2373745" y="2705954"/>
            <a:ext cx="3999346" cy="2435979"/>
          </a:xfrm>
          <a:prstGeom prst="rect">
            <a:avLst/>
          </a:prstGeom>
        </p:spPr>
      </p:pic>
      <p:sp>
        <p:nvSpPr>
          <p:cNvPr id="5" name="矩形 4"/>
          <p:cNvSpPr/>
          <p:nvPr/>
        </p:nvSpPr>
        <p:spPr>
          <a:xfrm>
            <a:off x="628650" y="1277357"/>
            <a:ext cx="7702550" cy="1477328"/>
          </a:xfrm>
          <a:prstGeom prst="rect">
            <a:avLst/>
          </a:prstGeom>
        </p:spPr>
        <p:txBody>
          <a:bodyPr wrap="square">
            <a:spAutoFit/>
          </a:bodyPr>
          <a:lstStyle/>
          <a:p>
            <a:r>
              <a:rPr lang="en-US" altLang="zh-CN" dirty="0"/>
              <a:t>LSTMs </a:t>
            </a:r>
            <a:r>
              <a:rPr lang="zh-CN" altLang="en-US" dirty="0" smtClean="0"/>
              <a:t>最關鍵的地方在於 </a:t>
            </a:r>
            <a:r>
              <a:rPr lang="en-US" altLang="zh-CN" dirty="0" smtClean="0"/>
              <a:t>cell</a:t>
            </a:r>
            <a:r>
              <a:rPr lang="zh-CN" altLang="en-US" dirty="0" smtClean="0"/>
              <a:t> 狀態 和 結構圖上面的那條橫穿的水平線。</a:t>
            </a:r>
          </a:p>
          <a:p>
            <a:endParaRPr lang="zh-CN" altLang="en-US" dirty="0"/>
          </a:p>
          <a:p>
            <a:r>
              <a:rPr lang="en-US" altLang="zh-CN" dirty="0"/>
              <a:t>cell </a:t>
            </a:r>
            <a:r>
              <a:rPr lang="zh-CN" altLang="en-US" dirty="0" smtClean="0"/>
              <a:t>狀態的傳輸就像一條傳送帶，向量從整個 </a:t>
            </a:r>
            <a:r>
              <a:rPr lang="en-US" altLang="zh-CN" dirty="0" smtClean="0"/>
              <a:t>cell </a:t>
            </a:r>
            <a:r>
              <a:rPr lang="zh-CN" altLang="en-US" dirty="0" smtClean="0"/>
              <a:t>中穿過，只是做了少量的線性操作。這種結構能夠很輕鬆地實現資訊從整個 </a:t>
            </a:r>
            <a:r>
              <a:rPr lang="en-US" altLang="zh-CN" dirty="0" smtClean="0"/>
              <a:t>cell </a:t>
            </a:r>
            <a:r>
              <a:rPr lang="zh-CN" altLang="en-US" dirty="0" smtClean="0"/>
              <a:t>中穿過而不做改變。（這樣就可以實現長時期的記憶保留）</a:t>
            </a:r>
            <a:endParaRPr lang="zh-TW" altLang="en-US" dirty="0"/>
          </a:p>
        </p:txBody>
      </p:sp>
      <p:sp>
        <p:nvSpPr>
          <p:cNvPr id="6" name="矩形 5"/>
          <p:cNvSpPr/>
          <p:nvPr/>
        </p:nvSpPr>
        <p:spPr>
          <a:xfrm>
            <a:off x="854364" y="5038500"/>
            <a:ext cx="6553200" cy="646331"/>
          </a:xfrm>
          <a:prstGeom prst="rect">
            <a:avLst/>
          </a:prstGeom>
        </p:spPr>
        <p:txBody>
          <a:bodyPr wrap="square">
            <a:spAutoFit/>
          </a:bodyPr>
          <a:lstStyle/>
          <a:p>
            <a:r>
              <a:rPr lang="zh-TW" altLang="en-US" sz="3600" dirty="0" smtClean="0"/>
              <a:t>使用</a:t>
            </a:r>
            <a:r>
              <a:rPr lang="en-US" altLang="zh-TW" sz="3600" dirty="0" smtClean="0"/>
              <a:t>Gate</a:t>
            </a:r>
            <a:r>
              <a:rPr lang="zh-TW" altLang="en-US" sz="3600" dirty="0" smtClean="0"/>
              <a:t>來</a:t>
            </a:r>
            <a:r>
              <a:rPr lang="zh-CN" altLang="en-US" sz="3600" dirty="0" smtClean="0"/>
              <a:t>添加或者刪除資訊</a:t>
            </a:r>
            <a:endParaRPr lang="zh-TW" altLang="en-US" sz="3600" dirty="0"/>
          </a:p>
        </p:txBody>
      </p:sp>
      <p:sp>
        <p:nvSpPr>
          <p:cNvPr id="7" name="矩形 6"/>
          <p:cNvSpPr/>
          <p:nvPr/>
        </p:nvSpPr>
        <p:spPr>
          <a:xfrm>
            <a:off x="3242300" y="661594"/>
            <a:ext cx="2031325" cy="369332"/>
          </a:xfrm>
          <a:prstGeom prst="rect">
            <a:avLst/>
          </a:prstGeom>
        </p:spPr>
        <p:txBody>
          <a:bodyPr wrap="none">
            <a:spAutoFit/>
          </a:bodyPr>
          <a:lstStyle/>
          <a:p>
            <a:r>
              <a:rPr lang="zh-TW" altLang="en-US" dirty="0"/>
              <a:t>長時期的記憶保留</a:t>
            </a:r>
          </a:p>
        </p:txBody>
      </p:sp>
      <p:sp>
        <p:nvSpPr>
          <p:cNvPr id="8" name="矩形 7"/>
          <p:cNvSpPr/>
          <p:nvPr/>
        </p:nvSpPr>
        <p:spPr>
          <a:xfrm>
            <a:off x="1034917" y="3297583"/>
            <a:ext cx="1338828" cy="369332"/>
          </a:xfrm>
          <a:prstGeom prst="rect">
            <a:avLst/>
          </a:prstGeom>
        </p:spPr>
        <p:txBody>
          <a:bodyPr wrap="none">
            <a:spAutoFit/>
          </a:bodyPr>
          <a:lstStyle/>
          <a:p>
            <a:r>
              <a:rPr lang="zh-TW" altLang="en-US" dirty="0" smtClean="0"/>
              <a:t>傳送帶結構</a:t>
            </a:r>
            <a:endParaRPr lang="zh-TW" altLang="en-US" dirty="0"/>
          </a:p>
        </p:txBody>
      </p:sp>
      <p:sp>
        <p:nvSpPr>
          <p:cNvPr id="9" name="矩形 8"/>
          <p:cNvSpPr/>
          <p:nvPr/>
        </p:nvSpPr>
        <p:spPr>
          <a:xfrm>
            <a:off x="741506" y="5684831"/>
            <a:ext cx="7589693" cy="923330"/>
          </a:xfrm>
          <a:prstGeom prst="rect">
            <a:avLst/>
          </a:prstGeom>
        </p:spPr>
        <p:txBody>
          <a:bodyPr wrap="square">
            <a:spAutoFit/>
          </a:bodyPr>
          <a:lstStyle/>
          <a:p>
            <a:r>
              <a:rPr lang="zh-TW" altLang="en-US" dirty="0" smtClean="0"/>
              <a:t>每個 </a:t>
            </a:r>
            <a:r>
              <a:rPr lang="en-US" altLang="zh-TW" dirty="0" smtClean="0"/>
              <a:t>LSTM </a:t>
            </a:r>
            <a:r>
              <a:rPr lang="zh-TW" altLang="en-US" dirty="0" smtClean="0"/>
              <a:t>有三個這樣的門結構，來實現保護和控制資訊。</a:t>
            </a:r>
            <a:endParaRPr lang="en-US" altLang="zh-TW" dirty="0" smtClean="0"/>
          </a:p>
          <a:p>
            <a:r>
              <a:rPr lang="zh-TW" altLang="en-US" dirty="0" smtClean="0"/>
              <a:t>（分別是 “</a:t>
            </a:r>
            <a:r>
              <a:rPr lang="en-US" altLang="zh-TW" dirty="0" smtClean="0"/>
              <a:t>forget </a:t>
            </a:r>
            <a:r>
              <a:rPr lang="en-US" altLang="zh-TW" dirty="0"/>
              <a:t>gate layer”, </a:t>
            </a:r>
            <a:r>
              <a:rPr lang="zh-TW" altLang="en-US" dirty="0" smtClean="0"/>
              <a:t>遺忘門； “</a:t>
            </a:r>
            <a:r>
              <a:rPr lang="en-US" altLang="zh-TW" dirty="0" smtClean="0"/>
              <a:t>input </a:t>
            </a:r>
            <a:r>
              <a:rPr lang="en-US" altLang="zh-TW" dirty="0"/>
              <a:t>gate layer</a:t>
            </a:r>
            <a:r>
              <a:rPr lang="en-US" altLang="zh-TW" dirty="0" smtClean="0"/>
              <a:t>”</a:t>
            </a:r>
            <a:r>
              <a:rPr lang="zh-TW" altLang="en-US" dirty="0" smtClean="0"/>
              <a:t>，傳入門； “</a:t>
            </a:r>
            <a:r>
              <a:rPr lang="en-US" altLang="zh-TW" dirty="0" smtClean="0"/>
              <a:t>output </a:t>
            </a:r>
            <a:r>
              <a:rPr lang="en-US" altLang="zh-TW" dirty="0"/>
              <a:t>gate layer”, </a:t>
            </a:r>
            <a:r>
              <a:rPr lang="zh-TW" altLang="en-US" dirty="0" smtClean="0"/>
              <a:t>輸出門）</a:t>
            </a:r>
            <a:endParaRPr lang="zh-TW" altLang="en-US" dirty="0"/>
          </a:p>
        </p:txBody>
      </p:sp>
    </p:spTree>
    <p:extLst>
      <p:ext uri="{BB962C8B-B14F-4D97-AF65-F5344CB8AC3E}">
        <p14:creationId xmlns:p14="http://schemas.microsoft.com/office/powerpoint/2010/main" val="14275742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1099127"/>
            <a:ext cx="7886700" cy="591562"/>
          </a:xfrm>
        </p:spPr>
        <p:txBody>
          <a:bodyPr>
            <a:normAutofit/>
          </a:bodyPr>
          <a:lstStyle/>
          <a:p>
            <a:r>
              <a:rPr lang="zh-CN" altLang="en-US" sz="3600" dirty="0" smtClean="0"/>
              <a:t>決定</a:t>
            </a:r>
            <a:r>
              <a:rPr lang="zh-TW" altLang="en-US" sz="3600" dirty="0" smtClean="0"/>
              <a:t>要</a:t>
            </a:r>
            <a:r>
              <a:rPr lang="zh-CN" altLang="en-US" sz="3600" dirty="0" smtClean="0"/>
              <a:t>讓那些資訊繼續通過這個 </a:t>
            </a:r>
            <a:r>
              <a:rPr lang="en-US" altLang="zh-CN" sz="3600" dirty="0" smtClean="0"/>
              <a:t>cell</a:t>
            </a:r>
            <a:r>
              <a:rPr lang="en-US" altLang="zh-TW" sz="3600" dirty="0" smtClean="0"/>
              <a:t>?</a:t>
            </a:r>
            <a:endParaRPr lang="zh-TW" altLang="en-US" sz="3600" dirty="0"/>
          </a:p>
        </p:txBody>
      </p:sp>
      <p:pic>
        <p:nvPicPr>
          <p:cNvPr id="5122" name="Picture 2" descr="https://img-blog.csdn.net/20170301112027436?watermark/2/text/aHR0cDovL2Jsb2cuY3Nkbi5uZXQvSmVycl9feQ==/font/5a6L5L2T/fontsize/400/fill/I0JBQkFCMA==/dissolve/70/gravity/SouthEas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4266124"/>
            <a:ext cx="7886700" cy="243597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04749" y="637462"/>
            <a:ext cx="2838021" cy="461665"/>
          </a:xfrm>
          <a:prstGeom prst="rect">
            <a:avLst/>
          </a:prstGeom>
        </p:spPr>
        <p:txBody>
          <a:bodyPr wrap="none">
            <a:spAutoFit/>
          </a:bodyPr>
          <a:lstStyle/>
          <a:p>
            <a:r>
              <a:rPr lang="zh-TW" altLang="en-US" sz="2400" dirty="0" smtClean="0"/>
              <a:t>遺忘門 </a:t>
            </a:r>
            <a:r>
              <a:rPr lang="en-US" altLang="zh-TW" sz="2400" dirty="0" smtClean="0"/>
              <a:t>(</a:t>
            </a:r>
            <a:r>
              <a:rPr lang="en-US" altLang="zh-TW" sz="2400" dirty="0"/>
              <a:t>forget gates)</a:t>
            </a:r>
            <a:endParaRPr lang="zh-TW" altLang="en-US" sz="2400" dirty="0"/>
          </a:p>
        </p:txBody>
      </p:sp>
      <p:sp>
        <p:nvSpPr>
          <p:cNvPr id="5" name="矩形 4"/>
          <p:cNvSpPr/>
          <p:nvPr/>
        </p:nvSpPr>
        <p:spPr>
          <a:xfrm>
            <a:off x="6179081" y="3613251"/>
            <a:ext cx="1662635" cy="369332"/>
          </a:xfrm>
          <a:prstGeom prst="rect">
            <a:avLst/>
          </a:prstGeom>
        </p:spPr>
        <p:txBody>
          <a:bodyPr wrap="none">
            <a:spAutoFit/>
          </a:bodyPr>
          <a:lstStyle/>
          <a:p>
            <a:r>
              <a:rPr lang="en-US" altLang="zh-TW" dirty="0"/>
              <a:t>sigmoid </a:t>
            </a:r>
            <a:r>
              <a:rPr lang="zh-TW" altLang="en-US" dirty="0" smtClean="0"/>
              <a:t>神經層</a:t>
            </a:r>
            <a:endParaRPr lang="zh-TW" altLang="en-US" dirty="0"/>
          </a:p>
        </p:txBody>
      </p:sp>
      <p:sp>
        <p:nvSpPr>
          <p:cNvPr id="6" name="矩形 5"/>
          <p:cNvSpPr/>
          <p:nvPr/>
        </p:nvSpPr>
        <p:spPr>
          <a:xfrm>
            <a:off x="628650" y="1888715"/>
            <a:ext cx="3814041" cy="2031325"/>
          </a:xfrm>
          <a:prstGeom prst="rect">
            <a:avLst/>
          </a:prstGeom>
        </p:spPr>
        <p:txBody>
          <a:bodyPr wrap="square">
            <a:spAutoFit/>
          </a:bodyPr>
          <a:lstStyle/>
          <a:p>
            <a:r>
              <a:rPr lang="en-US" altLang="zh-TW" dirty="0"/>
              <a:t>sigmoid </a:t>
            </a:r>
            <a:r>
              <a:rPr lang="zh-TW" altLang="en-US" dirty="0"/>
              <a:t>神經層</a:t>
            </a:r>
          </a:p>
          <a:p>
            <a:r>
              <a:rPr lang="zh-CN" altLang="en-US" dirty="0" smtClean="0"/>
              <a:t>輸出是一個數值都在 </a:t>
            </a:r>
            <a:r>
              <a:rPr lang="en-US" altLang="zh-CN" dirty="0" smtClean="0"/>
              <a:t>0</a:t>
            </a:r>
            <a:r>
              <a:rPr lang="zh-CN" altLang="en-US" dirty="0"/>
              <a:t>，</a:t>
            </a:r>
            <a:r>
              <a:rPr lang="en-US" altLang="zh-CN" dirty="0"/>
              <a:t>1 </a:t>
            </a:r>
            <a:r>
              <a:rPr lang="zh-CN" altLang="en-US" dirty="0" smtClean="0"/>
              <a:t>之間的向量（向量長度和 </a:t>
            </a:r>
            <a:r>
              <a:rPr lang="en-US" altLang="zh-CN" dirty="0" smtClean="0"/>
              <a:t>cell </a:t>
            </a:r>
            <a:r>
              <a:rPr lang="zh-CN" altLang="en-US" dirty="0" smtClean="0"/>
              <a:t>的狀態 </a:t>
            </a:r>
            <a:r>
              <a:rPr lang="en-US" altLang="zh-CN" dirty="0" smtClean="0"/>
              <a:t>$ </a:t>
            </a:r>
            <a:r>
              <a:rPr lang="en-US" altLang="zh-CN" dirty="0"/>
              <a:t>C_{t-1} $ </a:t>
            </a:r>
            <a:r>
              <a:rPr lang="zh-CN" altLang="en-US" dirty="0" smtClean="0"/>
              <a:t>一樣），表示讓 </a:t>
            </a:r>
            <a:r>
              <a:rPr lang="en-US" altLang="zh-CN" dirty="0" smtClean="0"/>
              <a:t>$</a:t>
            </a:r>
            <a:r>
              <a:rPr lang="en-US" altLang="zh-CN" dirty="0"/>
              <a:t>C_{t-1} $ </a:t>
            </a:r>
            <a:r>
              <a:rPr lang="zh-CN" altLang="en-US" dirty="0" smtClean="0"/>
              <a:t>的各部分資訊通過的比重。 </a:t>
            </a:r>
            <a:endParaRPr lang="en-US" altLang="zh-CN" dirty="0" smtClean="0"/>
          </a:p>
          <a:p>
            <a:r>
              <a:rPr lang="en-US" altLang="zh-CN" dirty="0" smtClean="0"/>
              <a:t>0 </a:t>
            </a:r>
            <a:r>
              <a:rPr lang="zh-CN" altLang="en-US" dirty="0" smtClean="0"/>
              <a:t>表示“不讓任何資訊通過”， </a:t>
            </a:r>
            <a:r>
              <a:rPr lang="en-US" altLang="zh-CN" dirty="0" smtClean="0"/>
              <a:t>1 </a:t>
            </a:r>
            <a:r>
              <a:rPr lang="zh-CN" altLang="en-US" dirty="0" smtClean="0"/>
              <a:t>表示“讓所有資訊通過”。</a:t>
            </a:r>
            <a:endParaRPr lang="zh-TW" altLang="en-US" dirty="0"/>
          </a:p>
        </p:txBody>
      </p:sp>
      <p:pic>
        <p:nvPicPr>
          <p:cNvPr id="5124" name="Picture 4" descr="http://colah.github.io/posts/2015-08-Understanding-LSTMs/img/LSTM3-ga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355" y="2329017"/>
            <a:ext cx="1885950" cy="230505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5301533" y="1888715"/>
            <a:ext cx="3417730" cy="369332"/>
          </a:xfrm>
          <a:prstGeom prst="rect">
            <a:avLst/>
          </a:prstGeom>
        </p:spPr>
        <p:txBody>
          <a:bodyPr wrap="none">
            <a:spAutoFit/>
          </a:bodyPr>
          <a:lstStyle/>
          <a:p>
            <a:r>
              <a:rPr lang="en-US" altLang="zh-TW" dirty="0"/>
              <a:t>pointwise multiplication operation</a:t>
            </a:r>
            <a:endParaRPr lang="zh-TW" altLang="en-US" dirty="0"/>
          </a:p>
        </p:txBody>
      </p:sp>
    </p:spTree>
    <p:extLst>
      <p:ext uri="{BB962C8B-B14F-4D97-AF65-F5344CB8AC3E}">
        <p14:creationId xmlns:p14="http://schemas.microsoft.com/office/powerpoint/2010/main" val="11804438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7764" y="387381"/>
            <a:ext cx="3178049" cy="523220"/>
          </a:xfrm>
          <a:prstGeom prst="rect">
            <a:avLst/>
          </a:prstGeom>
        </p:spPr>
        <p:txBody>
          <a:bodyPr wrap="none">
            <a:spAutoFit/>
          </a:bodyPr>
          <a:lstStyle/>
          <a:p>
            <a:r>
              <a:rPr lang="zh-TW" altLang="en-US" sz="2800" dirty="0" smtClean="0"/>
              <a:t>傳入門 </a:t>
            </a:r>
            <a:r>
              <a:rPr lang="en-US" altLang="zh-TW" sz="2800" dirty="0" smtClean="0"/>
              <a:t>(</a:t>
            </a:r>
            <a:r>
              <a:rPr lang="en-US" altLang="zh-TW" sz="2800" dirty="0"/>
              <a:t>input gates)</a:t>
            </a:r>
            <a:endParaRPr lang="zh-TW" altLang="en-US" sz="2800" dirty="0"/>
          </a:p>
        </p:txBody>
      </p:sp>
      <p:pic>
        <p:nvPicPr>
          <p:cNvPr id="7170" name="Picture 2" descr="https://img-blog.csdn.net/20170301115512234?watermark/2/text/aHR0cDovL2Jsb2cuY3Nkbi5uZXQvSmVycl9feQ==/font/5a6L5L2T/fontsize/400/fill/I0JBQkFCMA==/dissolve/70/gravity/SouthEa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35" y="3194841"/>
            <a:ext cx="8715510" cy="26919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27764" y="966141"/>
            <a:ext cx="3894015" cy="369332"/>
          </a:xfrm>
          <a:prstGeom prst="rect">
            <a:avLst/>
          </a:prstGeom>
        </p:spPr>
        <p:txBody>
          <a:bodyPr wrap="none">
            <a:spAutoFit/>
          </a:bodyPr>
          <a:lstStyle/>
          <a:p>
            <a:r>
              <a:rPr lang="zh-CN" altLang="en-US" dirty="0" smtClean="0"/>
              <a:t>決定讓多少新的資訊加入到 </a:t>
            </a:r>
            <a:r>
              <a:rPr lang="en-US" altLang="zh-CN" dirty="0" smtClean="0"/>
              <a:t>cell </a:t>
            </a:r>
            <a:r>
              <a:rPr lang="zh-CN" altLang="en-US" dirty="0" smtClean="0"/>
              <a:t>狀態 </a:t>
            </a:r>
            <a:endParaRPr lang="zh-TW" altLang="en-US" dirty="0"/>
          </a:p>
        </p:txBody>
      </p:sp>
      <p:sp>
        <p:nvSpPr>
          <p:cNvPr id="5" name="矩形 4"/>
          <p:cNvSpPr/>
          <p:nvPr/>
        </p:nvSpPr>
        <p:spPr>
          <a:xfrm>
            <a:off x="738960" y="1480327"/>
            <a:ext cx="7832385" cy="1569660"/>
          </a:xfrm>
          <a:prstGeom prst="rect">
            <a:avLst/>
          </a:prstGeom>
        </p:spPr>
        <p:txBody>
          <a:bodyPr wrap="square">
            <a:spAutoFit/>
          </a:bodyPr>
          <a:lstStyle/>
          <a:p>
            <a:r>
              <a:rPr lang="en-US" altLang="zh-TW" sz="2400" dirty="0" smtClean="0"/>
              <a:t>[1]a </a:t>
            </a:r>
            <a:r>
              <a:rPr lang="en-US" altLang="zh-TW" sz="2400" dirty="0"/>
              <a:t>sigmoid layer called the “input gate layer” decides which values we’ll update. </a:t>
            </a:r>
          </a:p>
          <a:p>
            <a:r>
              <a:rPr lang="en-US" altLang="zh-TW" sz="2400" dirty="0" smtClean="0"/>
              <a:t>[2]a </a:t>
            </a:r>
            <a:r>
              <a:rPr lang="en-US" altLang="zh-TW" sz="2400" dirty="0" err="1"/>
              <a:t>tanh</a:t>
            </a:r>
            <a:r>
              <a:rPr lang="en-US" altLang="zh-TW" sz="2400" dirty="0"/>
              <a:t> layer creates a vector of new candidate values, </a:t>
            </a:r>
            <a:r>
              <a:rPr lang="en-US" altLang="zh-TW" sz="2400" dirty="0" err="1"/>
              <a:t>C~t</a:t>
            </a:r>
            <a:r>
              <a:rPr lang="en-US" altLang="zh-TW" sz="2400" dirty="0"/>
              <a:t>, that could be added to the state</a:t>
            </a:r>
            <a:endParaRPr lang="zh-TW" altLang="en-US" sz="2400" dirty="0"/>
          </a:p>
        </p:txBody>
      </p:sp>
    </p:spTree>
    <p:extLst>
      <p:ext uri="{BB962C8B-B14F-4D97-AF65-F5344CB8AC3E}">
        <p14:creationId xmlns:p14="http://schemas.microsoft.com/office/powerpoint/2010/main" val="24839018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combine these two to create an update to the state</a:t>
            </a:r>
            <a:endParaRPr lang="zh-TW" altLang="en-US" dirty="0"/>
          </a:p>
        </p:txBody>
      </p:sp>
      <p:pic>
        <p:nvPicPr>
          <p:cNvPr id="6146" name="Picture 2" descr="http://colah.github.io/posts/2015-08-Understanding-LSTMs/img/LSTM3-focus-C.png"/>
          <p:cNvPicPr>
            <a:picLocks noChangeAspect="1" noChangeArrowheads="1"/>
          </p:cNvPicPr>
          <p:nvPr/>
        </p:nvPicPr>
        <p:blipFill rotWithShape="1">
          <a:blip r:embed="rId2">
            <a:extLst>
              <a:ext uri="{28A0092B-C50C-407E-A947-70E740481C1C}">
                <a14:useLocalDpi xmlns:a14="http://schemas.microsoft.com/office/drawing/2010/main" val="0"/>
              </a:ext>
            </a:extLst>
          </a:blip>
          <a:srcRect r="9788"/>
          <a:stretch/>
        </p:blipFill>
        <p:spPr bwMode="auto">
          <a:xfrm>
            <a:off x="859656" y="2565468"/>
            <a:ext cx="7613927" cy="2606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1934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2323" y="106508"/>
            <a:ext cx="2068368" cy="1325563"/>
          </a:xfrm>
        </p:spPr>
        <p:txBody>
          <a:bodyPr/>
          <a:lstStyle/>
          <a:p>
            <a:r>
              <a:rPr lang="zh-TW" altLang="en-US" dirty="0" smtClean="0"/>
              <a:t>輸出門</a:t>
            </a:r>
            <a:endParaRPr lang="zh-TW" altLang="en-US" dirty="0"/>
          </a:p>
        </p:txBody>
      </p:sp>
      <p:pic>
        <p:nvPicPr>
          <p:cNvPr id="8194" name="Picture 2" descr="http://colah.github.io/posts/2015-08-Understanding-LSTMs/img/LSTM3-focus-o.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2395" y="3512976"/>
            <a:ext cx="7886700" cy="243597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42323" y="1062739"/>
            <a:ext cx="1800493" cy="369332"/>
          </a:xfrm>
          <a:prstGeom prst="rect">
            <a:avLst/>
          </a:prstGeom>
        </p:spPr>
        <p:txBody>
          <a:bodyPr wrap="none">
            <a:spAutoFit/>
          </a:bodyPr>
          <a:lstStyle/>
          <a:p>
            <a:r>
              <a:rPr lang="zh-CN" altLang="en-US" dirty="0" smtClean="0"/>
              <a:t>決定輸出什麼值</a:t>
            </a:r>
            <a:endParaRPr lang="zh-TW" altLang="en-US" dirty="0"/>
          </a:p>
        </p:txBody>
      </p:sp>
      <p:sp>
        <p:nvSpPr>
          <p:cNvPr id="6" name="矩形 5"/>
          <p:cNvSpPr/>
          <p:nvPr/>
        </p:nvSpPr>
        <p:spPr>
          <a:xfrm>
            <a:off x="2609271" y="739573"/>
            <a:ext cx="5648037" cy="646331"/>
          </a:xfrm>
          <a:prstGeom prst="rect">
            <a:avLst/>
          </a:prstGeom>
        </p:spPr>
        <p:txBody>
          <a:bodyPr wrap="square">
            <a:spAutoFit/>
          </a:bodyPr>
          <a:lstStyle/>
          <a:p>
            <a:r>
              <a:rPr lang="en-US" altLang="zh-TW" dirty="0"/>
              <a:t>This output will be based on our cell state, but will be a filtered version</a:t>
            </a:r>
            <a:endParaRPr lang="zh-TW" altLang="en-US" dirty="0"/>
          </a:p>
        </p:txBody>
      </p:sp>
      <p:sp>
        <p:nvSpPr>
          <p:cNvPr id="7" name="矩形 6"/>
          <p:cNvSpPr/>
          <p:nvPr/>
        </p:nvSpPr>
        <p:spPr>
          <a:xfrm>
            <a:off x="496454" y="1646061"/>
            <a:ext cx="7818582" cy="1754326"/>
          </a:xfrm>
          <a:prstGeom prst="rect">
            <a:avLst/>
          </a:prstGeom>
        </p:spPr>
        <p:txBody>
          <a:bodyPr wrap="square">
            <a:spAutoFit/>
          </a:bodyPr>
          <a:lstStyle/>
          <a:p>
            <a:r>
              <a:rPr lang="en-US" altLang="zh-TW" dirty="0"/>
              <a:t>First, we run a sigmoid layer which decides what parts of the cell state we’re going to output. </a:t>
            </a:r>
            <a:endParaRPr lang="en-US" altLang="zh-TW" dirty="0" smtClean="0"/>
          </a:p>
          <a:p>
            <a:endParaRPr lang="en-US" altLang="zh-TW" dirty="0"/>
          </a:p>
          <a:p>
            <a:r>
              <a:rPr lang="en-US" altLang="zh-TW" dirty="0" smtClean="0"/>
              <a:t>Then</a:t>
            </a:r>
            <a:r>
              <a:rPr lang="en-US" altLang="zh-TW" dirty="0"/>
              <a:t>, we put the cell state through </a:t>
            </a:r>
            <a:r>
              <a:rPr lang="en-US" altLang="zh-TW" dirty="0" err="1"/>
              <a:t>tanh</a:t>
            </a:r>
            <a:r>
              <a:rPr lang="en-US" altLang="zh-TW" dirty="0"/>
              <a:t> (to push the values to be between −1 and 1) and multiply it by the output of the sigmoid gate, so that we only output the parts we decided to.</a:t>
            </a:r>
            <a:endParaRPr lang="zh-TW" altLang="en-US" dirty="0"/>
          </a:p>
        </p:txBody>
      </p:sp>
    </p:spTree>
    <p:extLst>
      <p:ext uri="{BB962C8B-B14F-4D97-AF65-F5344CB8AC3E}">
        <p14:creationId xmlns:p14="http://schemas.microsoft.com/office/powerpoint/2010/main" val="8168886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Depth-Gated Recurrent Neural Networks</a:t>
            </a:r>
            <a:endParaRPr lang="zh-TW" altLang="en-US" dirty="0"/>
          </a:p>
        </p:txBody>
      </p:sp>
      <p:pic>
        <p:nvPicPr>
          <p:cNvPr id="10242" name="Picture 2" descr="http://colah.github.io/posts/2015-08-Understanding-LSTMs/img/LSTM3-var-tie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2783304"/>
            <a:ext cx="7886700" cy="243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0182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img-blog.csdn.net/20170723220115935?watermark/2/text/aHR0cDovL2Jsb2cuY3Nkbi5uZXQvbXBrX25vMQ==/font/5a6L5L2T/fontsize/400/fill/I0JBQkFCMA==/dissolve/70/gravity/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391" y="1466463"/>
            <a:ext cx="5657850" cy="400050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116227" y="5906700"/>
            <a:ext cx="6577914" cy="369332"/>
          </a:xfrm>
          <a:prstGeom prst="rect">
            <a:avLst/>
          </a:prstGeom>
        </p:spPr>
        <p:txBody>
          <a:bodyPr wrap="square">
            <a:spAutoFit/>
          </a:bodyPr>
          <a:lstStyle/>
          <a:p>
            <a:r>
              <a:rPr lang="en-US" altLang="zh-TW" dirty="0" smtClean="0"/>
              <a:t>https://blog.csdn.net/mpk_no1/article/details/72875185</a:t>
            </a:r>
            <a:endParaRPr lang="zh-TW" altLang="en-US" dirty="0"/>
          </a:p>
        </p:txBody>
      </p:sp>
      <p:sp>
        <p:nvSpPr>
          <p:cNvPr id="4" name="矩形 3"/>
          <p:cNvSpPr/>
          <p:nvPr/>
        </p:nvSpPr>
        <p:spPr>
          <a:xfrm>
            <a:off x="740460" y="303426"/>
            <a:ext cx="1582484" cy="1015663"/>
          </a:xfrm>
          <a:prstGeom prst="rect">
            <a:avLst/>
          </a:prstGeom>
        </p:spPr>
        <p:txBody>
          <a:bodyPr wrap="none">
            <a:spAutoFit/>
          </a:bodyPr>
          <a:lstStyle/>
          <a:p>
            <a:r>
              <a:rPr lang="en-US" altLang="zh-TW" sz="6000" dirty="0" smtClean="0"/>
              <a:t>GRU</a:t>
            </a:r>
            <a:endParaRPr lang="zh-TW" altLang="en-US" sz="6000" dirty="0"/>
          </a:p>
        </p:txBody>
      </p:sp>
    </p:spTree>
    <p:extLst>
      <p:ext uri="{BB962C8B-B14F-4D97-AF65-F5344CB8AC3E}">
        <p14:creationId xmlns:p14="http://schemas.microsoft.com/office/powerpoint/2010/main" val="9857364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smtClean="0"/>
              <a:t>更多</a:t>
            </a:r>
            <a:r>
              <a:rPr lang="en-US" altLang="zh-TW" sz="6600" dirty="0" smtClean="0"/>
              <a:t> RNN</a:t>
            </a:r>
            <a:r>
              <a:rPr lang="zh-TW" altLang="en-US" sz="6600" dirty="0"/>
              <a:t>模型</a:t>
            </a:r>
          </a:p>
        </p:txBody>
      </p:sp>
    </p:spTree>
    <p:extLst>
      <p:ext uri="{BB962C8B-B14F-4D97-AF65-F5344CB8AC3E}">
        <p14:creationId xmlns:p14="http://schemas.microsoft.com/office/powerpoint/2010/main" val="10555560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tensorflownews.com/wp-content/uploads/2018/05/%E5%9B%BE%E5%8D%81%E4%B8%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650" y="1525844"/>
            <a:ext cx="6368793" cy="418855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56877" y="385805"/>
            <a:ext cx="6687087" cy="707886"/>
          </a:xfrm>
          <a:prstGeom prst="rect">
            <a:avLst/>
          </a:prstGeom>
        </p:spPr>
        <p:txBody>
          <a:bodyPr wrap="none">
            <a:spAutoFit/>
          </a:bodyPr>
          <a:lstStyle/>
          <a:p>
            <a:r>
              <a:rPr lang="zh-TW" altLang="en-US" sz="4000" dirty="0" smtClean="0"/>
              <a:t>雙向</a:t>
            </a:r>
            <a:r>
              <a:rPr lang="en-US" altLang="zh-TW" sz="4000" dirty="0" smtClean="0"/>
              <a:t>LSTM</a:t>
            </a:r>
            <a:r>
              <a:rPr lang="en-US" altLang="zh-TW" sz="4000" dirty="0"/>
              <a:t>(</a:t>
            </a:r>
            <a:r>
              <a:rPr lang="en-US" altLang="zh-TW" sz="4000" dirty="0" smtClean="0"/>
              <a:t>Bi-directional LSTM</a:t>
            </a:r>
            <a:r>
              <a:rPr lang="en-US" altLang="zh-TW" sz="4000" dirty="0"/>
              <a:t>)</a:t>
            </a:r>
            <a:endParaRPr lang="zh-TW" altLang="en-US" sz="4000" dirty="0"/>
          </a:p>
        </p:txBody>
      </p:sp>
      <p:sp>
        <p:nvSpPr>
          <p:cNvPr id="3" name="矩形 2"/>
          <p:cNvSpPr/>
          <p:nvPr/>
        </p:nvSpPr>
        <p:spPr>
          <a:xfrm>
            <a:off x="638432" y="5972603"/>
            <a:ext cx="6091881" cy="369332"/>
          </a:xfrm>
          <a:prstGeom prst="rect">
            <a:avLst/>
          </a:prstGeom>
        </p:spPr>
        <p:txBody>
          <a:bodyPr wrap="square">
            <a:spAutoFit/>
          </a:bodyPr>
          <a:lstStyle/>
          <a:p>
            <a:r>
              <a:rPr lang="en-US" altLang="zh-TW" dirty="0" smtClean="0"/>
              <a:t>https://blog.csdn.net/fendouaini/article/details/80198994</a:t>
            </a:r>
            <a:endParaRPr lang="zh-TW" altLang="en-US" dirty="0"/>
          </a:p>
        </p:txBody>
      </p:sp>
    </p:spTree>
    <p:extLst>
      <p:ext uri="{BB962C8B-B14F-4D97-AF65-F5344CB8AC3E}">
        <p14:creationId xmlns:p14="http://schemas.microsoft.com/office/powerpoint/2010/main" val="499214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https://www.kaggle.com/c/career-con-2019</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712282" y="1964675"/>
            <a:ext cx="7947878" cy="2450307"/>
          </a:xfrm>
          <a:prstGeom prst="rect">
            <a:avLst/>
          </a:prstGeom>
        </p:spPr>
      </p:pic>
      <p:sp>
        <p:nvSpPr>
          <p:cNvPr id="7" name="矩形 6"/>
          <p:cNvSpPr/>
          <p:nvPr/>
        </p:nvSpPr>
        <p:spPr>
          <a:xfrm>
            <a:off x="712282" y="4990053"/>
            <a:ext cx="7563500" cy="369332"/>
          </a:xfrm>
          <a:prstGeom prst="rect">
            <a:avLst/>
          </a:prstGeom>
        </p:spPr>
        <p:txBody>
          <a:bodyPr wrap="square">
            <a:spAutoFit/>
          </a:bodyPr>
          <a:lstStyle/>
          <a:p>
            <a:r>
              <a:rPr lang="en-US" altLang="zh-TW" dirty="0"/>
              <a:t>https://www.kaggle.com/purplejester/pytorch-deep-time-series-classification</a:t>
            </a:r>
            <a:endParaRPr lang="zh-TW" altLang="en-US" dirty="0"/>
          </a:p>
        </p:txBody>
      </p:sp>
      <p:sp>
        <p:nvSpPr>
          <p:cNvPr id="8" name="矩形 7"/>
          <p:cNvSpPr/>
          <p:nvPr/>
        </p:nvSpPr>
        <p:spPr>
          <a:xfrm>
            <a:off x="712282" y="5435754"/>
            <a:ext cx="7947878" cy="369332"/>
          </a:xfrm>
          <a:prstGeom prst="rect">
            <a:avLst/>
          </a:prstGeom>
        </p:spPr>
        <p:txBody>
          <a:bodyPr wrap="square">
            <a:spAutoFit/>
          </a:bodyPr>
          <a:lstStyle/>
          <a:p>
            <a:r>
              <a:rPr lang="en-US" altLang="zh-TW" dirty="0"/>
              <a:t>https://github.com/ammar1y/My-Solution-to-Help-Navigate-Robots-Competition</a:t>
            </a:r>
            <a:endParaRPr lang="zh-TW" altLang="en-US" dirty="0"/>
          </a:p>
        </p:txBody>
      </p:sp>
      <p:sp>
        <p:nvSpPr>
          <p:cNvPr id="9" name="矩形 8"/>
          <p:cNvSpPr/>
          <p:nvPr/>
        </p:nvSpPr>
        <p:spPr>
          <a:xfrm>
            <a:off x="712281" y="6056991"/>
            <a:ext cx="5198991" cy="369332"/>
          </a:xfrm>
          <a:prstGeom prst="rect">
            <a:avLst/>
          </a:prstGeom>
        </p:spPr>
        <p:txBody>
          <a:bodyPr wrap="square">
            <a:spAutoFit/>
          </a:bodyPr>
          <a:lstStyle/>
          <a:p>
            <a:r>
              <a:rPr lang="en-US" altLang="zh-TW" dirty="0"/>
              <a:t>https://www.youtube.com/watch?v=ageh45rxyXU</a:t>
            </a:r>
            <a:endParaRPr lang="zh-TW" altLang="en-US" dirty="0"/>
          </a:p>
        </p:txBody>
      </p:sp>
    </p:spTree>
    <p:extLst>
      <p:ext uri="{BB962C8B-B14F-4D97-AF65-F5344CB8AC3E}">
        <p14:creationId xmlns:p14="http://schemas.microsoft.com/office/powerpoint/2010/main" val="400847477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err="1" smtClean="0"/>
              <a:t>PyTorch</a:t>
            </a:r>
            <a:r>
              <a:rPr lang="en-US" altLang="zh-TW" sz="6600" dirty="0" smtClean="0"/>
              <a:t> RNN</a:t>
            </a:r>
            <a:endParaRPr lang="zh-TW" altLang="en-US" sz="6600" dirty="0"/>
          </a:p>
        </p:txBody>
      </p:sp>
    </p:spTree>
    <p:extLst>
      <p:ext uri="{BB962C8B-B14F-4D97-AF65-F5344CB8AC3E}">
        <p14:creationId xmlns:p14="http://schemas.microsoft.com/office/powerpoint/2010/main" val="23711905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err="1" smtClean="0"/>
              <a:t>PyTorch</a:t>
            </a:r>
            <a:r>
              <a:rPr lang="en-US" altLang="zh-TW" sz="6600" dirty="0" smtClean="0"/>
              <a:t> RNN</a:t>
            </a:r>
          </a:p>
          <a:p>
            <a:pPr algn="ctr"/>
            <a:r>
              <a:rPr lang="en-US" altLang="zh-TW" sz="6600" dirty="0" smtClean="0"/>
              <a:t>DEMO</a:t>
            </a:r>
            <a:endParaRPr lang="zh-TW" altLang="en-US" sz="6600" dirty="0"/>
          </a:p>
        </p:txBody>
      </p:sp>
    </p:spTree>
    <p:extLst>
      <p:ext uri="{BB962C8B-B14F-4D97-AF65-F5344CB8AC3E}">
        <p14:creationId xmlns:p14="http://schemas.microsoft.com/office/powerpoint/2010/main" val="1035103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979630" y="1262206"/>
            <a:ext cx="7139133" cy="4658303"/>
          </a:xfrm>
        </p:spPr>
        <p:txBody>
          <a:bodyPr>
            <a:noAutofit/>
          </a:bodyPr>
          <a:lstStyle/>
          <a:p>
            <a:pPr>
              <a:buFont typeface="Wingdings" panose="05000000000000000000" pitchFamily="2" charset="2"/>
              <a:buChar char="Ø"/>
            </a:pPr>
            <a:r>
              <a:rPr lang="zh-TW" altLang="en-US" sz="4400" dirty="0" smtClean="0"/>
              <a:t>時間序列預測</a:t>
            </a:r>
            <a:endParaRPr lang="en-US" altLang="zh-TW" sz="4400" dirty="0" smtClean="0"/>
          </a:p>
          <a:p>
            <a:pPr>
              <a:buFont typeface="Wingdings" panose="05000000000000000000" pitchFamily="2" charset="2"/>
              <a:buChar char="Ø"/>
            </a:pPr>
            <a:endParaRPr lang="en-US" altLang="zh-TW" sz="4400" dirty="0" smtClean="0"/>
          </a:p>
          <a:p>
            <a:pPr>
              <a:buFont typeface="Wingdings" panose="05000000000000000000" pitchFamily="2" charset="2"/>
              <a:buChar char="Ø"/>
            </a:pPr>
            <a:r>
              <a:rPr lang="en-US" altLang="zh-TW" sz="4400" dirty="0" smtClean="0"/>
              <a:t>Char-CNN</a:t>
            </a:r>
          </a:p>
          <a:p>
            <a:pPr>
              <a:buFont typeface="Wingdings" panose="05000000000000000000" pitchFamily="2" charset="2"/>
              <a:buChar char="Ø"/>
            </a:pPr>
            <a:r>
              <a:rPr lang="en-US" altLang="zh-TW" sz="4400" dirty="0" smtClean="0"/>
              <a:t>AI</a:t>
            </a:r>
            <a:r>
              <a:rPr lang="zh-TW" altLang="en-US" sz="4400" dirty="0" smtClean="0"/>
              <a:t>作詞家</a:t>
            </a:r>
            <a:r>
              <a:rPr lang="en-US" altLang="zh-TW" sz="4400" dirty="0" smtClean="0"/>
              <a:t>---</a:t>
            </a:r>
            <a:r>
              <a:rPr lang="zh-TW" altLang="en-US" sz="4400" dirty="0" smtClean="0"/>
              <a:t>歌詞產生</a:t>
            </a:r>
            <a:r>
              <a:rPr lang="zh-TW" altLang="en-US" sz="4400" dirty="0"/>
              <a:t>器</a:t>
            </a:r>
            <a:endParaRPr lang="en-US" altLang="zh-TW" sz="4400" dirty="0" smtClean="0"/>
          </a:p>
          <a:p>
            <a:pPr>
              <a:buFont typeface="Wingdings" panose="05000000000000000000" pitchFamily="2" charset="2"/>
              <a:buChar char="Ø"/>
            </a:pPr>
            <a:r>
              <a:rPr lang="en-US" altLang="zh-TW" sz="4400" dirty="0" smtClean="0"/>
              <a:t>AI</a:t>
            </a:r>
            <a:r>
              <a:rPr lang="zh-TW" altLang="en-US" sz="4400" dirty="0" smtClean="0"/>
              <a:t>機器詩人</a:t>
            </a:r>
            <a:endParaRPr lang="en-US" altLang="zh-TW" sz="4400" dirty="0" smtClean="0"/>
          </a:p>
          <a:p>
            <a:pPr>
              <a:buFont typeface="Wingdings" panose="05000000000000000000" pitchFamily="2" charset="2"/>
              <a:buChar char="Ø"/>
            </a:pPr>
            <a:r>
              <a:rPr lang="en-US" altLang="zh-TW" sz="4400" dirty="0" smtClean="0"/>
              <a:t>NLP</a:t>
            </a:r>
            <a:r>
              <a:rPr lang="zh-TW" altLang="en-US" sz="4400" dirty="0" smtClean="0"/>
              <a:t> </a:t>
            </a:r>
            <a:r>
              <a:rPr lang="en-US" altLang="zh-TW" sz="4400" dirty="0" smtClean="0"/>
              <a:t>transfer Learning</a:t>
            </a:r>
            <a:endParaRPr lang="zh-TW" altLang="en-US" sz="4400" dirty="0"/>
          </a:p>
        </p:txBody>
      </p:sp>
    </p:spTree>
    <p:extLst>
      <p:ext uri="{BB962C8B-B14F-4D97-AF65-F5344CB8AC3E}">
        <p14:creationId xmlns:p14="http://schemas.microsoft.com/office/powerpoint/2010/main" val="38214525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245969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Kaggle</a:t>
            </a:r>
            <a:r>
              <a:rPr lang="en-US" altLang="zh-TW" dirty="0"/>
              <a:t> Earthquake Prediction Challenge</a:t>
            </a:r>
            <a:endParaRPr lang="zh-TW" altLang="en-US" dirty="0"/>
          </a:p>
        </p:txBody>
      </p:sp>
      <p:sp>
        <p:nvSpPr>
          <p:cNvPr id="4" name="矩形 3"/>
          <p:cNvSpPr/>
          <p:nvPr/>
        </p:nvSpPr>
        <p:spPr>
          <a:xfrm>
            <a:off x="628650" y="5683645"/>
            <a:ext cx="6765637" cy="369332"/>
          </a:xfrm>
          <a:prstGeom prst="rect">
            <a:avLst/>
          </a:prstGeom>
        </p:spPr>
        <p:txBody>
          <a:bodyPr wrap="square">
            <a:spAutoFit/>
          </a:bodyPr>
          <a:lstStyle/>
          <a:p>
            <a:r>
              <a:rPr lang="en-US" altLang="zh-TW" dirty="0"/>
              <a:t>https://github.com/llSourcell/Kaggle_Earthquake_challenge</a:t>
            </a:r>
            <a:endParaRPr lang="zh-TW" altLang="en-US" dirty="0"/>
          </a:p>
        </p:txBody>
      </p:sp>
      <p:pic>
        <p:nvPicPr>
          <p:cNvPr id="7" name="內容版面配置區 6"/>
          <p:cNvPicPr>
            <a:picLocks noGrp="1" noChangeAspect="1"/>
          </p:cNvPicPr>
          <p:nvPr>
            <p:ph idx="1"/>
          </p:nvPr>
        </p:nvPicPr>
        <p:blipFill>
          <a:blip r:embed="rId2"/>
          <a:stretch>
            <a:fillRect/>
          </a:stretch>
        </p:blipFill>
        <p:spPr>
          <a:xfrm>
            <a:off x="480868" y="2270850"/>
            <a:ext cx="8462960" cy="2372793"/>
          </a:xfrm>
          <a:prstGeom prst="rect">
            <a:avLst/>
          </a:prstGeom>
        </p:spPr>
      </p:pic>
      <p:sp>
        <p:nvSpPr>
          <p:cNvPr id="9" name="矩形 8"/>
          <p:cNvSpPr/>
          <p:nvPr/>
        </p:nvSpPr>
        <p:spPr>
          <a:xfrm>
            <a:off x="628650" y="1812745"/>
            <a:ext cx="6931891" cy="369332"/>
          </a:xfrm>
          <a:prstGeom prst="rect">
            <a:avLst/>
          </a:prstGeom>
        </p:spPr>
        <p:txBody>
          <a:bodyPr wrap="square">
            <a:spAutoFit/>
          </a:bodyPr>
          <a:lstStyle/>
          <a:p>
            <a:r>
              <a:rPr lang="en-US" altLang="zh-TW" dirty="0"/>
              <a:t>https://www.kaggle.com/c/LANL-Earthquake-Prediction/data</a:t>
            </a:r>
            <a:endParaRPr lang="zh-TW" altLang="en-US" dirty="0"/>
          </a:p>
        </p:txBody>
      </p:sp>
      <p:sp>
        <p:nvSpPr>
          <p:cNvPr id="10" name="矩形 9"/>
          <p:cNvSpPr/>
          <p:nvPr/>
        </p:nvSpPr>
        <p:spPr>
          <a:xfrm>
            <a:off x="628650" y="4794312"/>
            <a:ext cx="3717684" cy="369332"/>
          </a:xfrm>
          <a:prstGeom prst="rect">
            <a:avLst/>
          </a:prstGeom>
        </p:spPr>
        <p:txBody>
          <a:bodyPr wrap="none">
            <a:spAutoFit/>
          </a:bodyPr>
          <a:lstStyle/>
          <a:p>
            <a:r>
              <a:rPr lang="en-US" altLang="zh-TW" dirty="0"/>
              <a:t>https://github.com/Kaggle/kaggle-api</a:t>
            </a:r>
            <a:endParaRPr lang="zh-TW" altLang="en-US" dirty="0"/>
          </a:p>
        </p:txBody>
      </p:sp>
      <p:sp>
        <p:nvSpPr>
          <p:cNvPr id="11" name="矩形 10"/>
          <p:cNvSpPr/>
          <p:nvPr/>
        </p:nvSpPr>
        <p:spPr>
          <a:xfrm>
            <a:off x="628650" y="5314313"/>
            <a:ext cx="5273386" cy="369332"/>
          </a:xfrm>
          <a:prstGeom prst="rect">
            <a:avLst/>
          </a:prstGeom>
        </p:spPr>
        <p:txBody>
          <a:bodyPr wrap="square">
            <a:spAutoFit/>
          </a:bodyPr>
          <a:lstStyle/>
          <a:p>
            <a:r>
              <a:rPr lang="en-US" altLang="zh-TW" dirty="0"/>
              <a:t>https://www.youtube.com/watch?v=TffGdSsWKlA</a:t>
            </a:r>
            <a:endParaRPr lang="zh-TW" altLang="en-US" dirty="0"/>
          </a:p>
        </p:txBody>
      </p:sp>
      <p:sp>
        <p:nvSpPr>
          <p:cNvPr id="12" name="矩形 11"/>
          <p:cNvSpPr/>
          <p:nvPr/>
        </p:nvSpPr>
        <p:spPr>
          <a:xfrm>
            <a:off x="1973661" y="6160699"/>
            <a:ext cx="6274412" cy="646331"/>
          </a:xfrm>
          <a:prstGeom prst="rect">
            <a:avLst/>
          </a:prstGeom>
        </p:spPr>
        <p:txBody>
          <a:bodyPr wrap="square">
            <a:spAutoFit/>
          </a:bodyPr>
          <a:lstStyle/>
          <a:p>
            <a:r>
              <a:rPr lang="en-US" altLang="zh-TW" dirty="0" err="1"/>
              <a:t>Kaggle_challenges</a:t>
            </a:r>
            <a:r>
              <a:rPr lang="en-US" altLang="zh-TW" dirty="0"/>
              <a:t>/LANL_Earthquake_Challenge_DNN_1D_CNN_LSTM_with_TPU.ipynb</a:t>
            </a:r>
            <a:endParaRPr lang="zh-TW" altLang="en-US" dirty="0"/>
          </a:p>
        </p:txBody>
      </p:sp>
      <p:sp>
        <p:nvSpPr>
          <p:cNvPr id="5" name="矩形 4"/>
          <p:cNvSpPr/>
          <p:nvPr/>
        </p:nvSpPr>
        <p:spPr>
          <a:xfrm>
            <a:off x="711777" y="6160699"/>
            <a:ext cx="1261884" cy="584775"/>
          </a:xfrm>
          <a:prstGeom prst="rect">
            <a:avLst/>
          </a:prstGeom>
          <a:solidFill>
            <a:schemeClr val="tx1">
              <a:lumMod val="95000"/>
              <a:lumOff val="5000"/>
            </a:schemeClr>
          </a:solidFill>
        </p:spPr>
        <p:txBody>
          <a:bodyPr wrap="none">
            <a:spAutoFit/>
          </a:bodyPr>
          <a:lstStyle/>
          <a:p>
            <a:r>
              <a:rPr lang="en-US" altLang="zh-TW" sz="3200" dirty="0" smtClean="0">
                <a:solidFill>
                  <a:schemeClr val="bg1"/>
                </a:solidFill>
              </a:rPr>
              <a:t>DEMO</a:t>
            </a:r>
            <a:endParaRPr lang="zh-TW" altLang="en-US" sz="3200" dirty="0">
              <a:solidFill>
                <a:schemeClr val="bg1"/>
              </a:solidFill>
            </a:endParaRPr>
          </a:p>
        </p:txBody>
      </p:sp>
    </p:spTree>
    <p:extLst>
      <p:ext uri="{BB962C8B-B14F-4D97-AF65-F5344CB8AC3E}">
        <p14:creationId xmlns:p14="http://schemas.microsoft.com/office/powerpoint/2010/main" val="29385935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5401</TotalTime>
  <Words>3417</Words>
  <Application>Microsoft Office PowerPoint</Application>
  <PresentationFormat>如螢幕大小 (4:3)</PresentationFormat>
  <Paragraphs>375</Paragraphs>
  <Slides>83</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83</vt:i4>
      </vt:variant>
    </vt:vector>
  </HeadingPairs>
  <TitlesOfParts>
    <vt:vector size="91" baseType="lpstr">
      <vt:lpstr>等线</vt:lpstr>
      <vt:lpstr>等线 Light</vt:lpstr>
      <vt:lpstr>新細明體</vt:lpstr>
      <vt:lpstr>Arial</vt:lpstr>
      <vt:lpstr>Calibri</vt:lpstr>
      <vt:lpstr>Calibri Light</vt:lpstr>
      <vt:lpstr>Wingdings</vt:lpstr>
      <vt:lpstr>Office 佈景主題</vt:lpstr>
      <vt:lpstr>PowerPoint 簡報</vt:lpstr>
      <vt:lpstr>PowerPoint 簡報</vt:lpstr>
      <vt:lpstr>Time Series</vt:lpstr>
      <vt:lpstr>https://ocw.mit.edu/courses/mathematics/18-s096-topics-in-mathematics-with-applications-in-finance-fall-2013/video-lectures/lecture-8-time-series-analysis-i/</vt:lpstr>
      <vt:lpstr>Deep Time Series Classification</vt:lpstr>
      <vt:lpstr>空氣污染預測</vt:lpstr>
      <vt:lpstr>PowerPoint 簡報</vt:lpstr>
      <vt:lpstr>https://www.kaggle.com/c/career-con-2019</vt:lpstr>
      <vt:lpstr>Kaggle Earthquake Prediction Challenge</vt:lpstr>
      <vt:lpstr>PowerPoint 簡報</vt:lpstr>
      <vt:lpstr>PowerPoint 簡報</vt:lpstr>
      <vt:lpstr>PowerPoint 簡報</vt:lpstr>
      <vt:lpstr>NLP Natural Language Processing 自然語言處理</vt:lpstr>
      <vt:lpstr>NLP應用</vt:lpstr>
      <vt:lpstr>PowerPoint 簡報</vt:lpstr>
      <vt:lpstr>Chinese Word Segmentation中文分詞</vt:lpstr>
      <vt:lpstr>Chinese Word Segmentation中文分詞</vt:lpstr>
      <vt:lpstr>PowerPoint 簡報</vt:lpstr>
      <vt:lpstr>PowerPoint 簡報</vt:lpstr>
      <vt:lpstr>詞性標註Part-of-speech tagging</vt:lpstr>
      <vt:lpstr>詞性標註Part-of-speech tagging</vt:lpstr>
      <vt:lpstr>PowerPoint 簡報</vt:lpstr>
      <vt:lpstr>PowerPoint 簡報</vt:lpstr>
      <vt:lpstr>PowerPoint 簡報</vt:lpstr>
      <vt:lpstr>PowerPoint 簡報</vt:lpstr>
      <vt:lpstr>PowerPoint 簡報</vt:lpstr>
      <vt:lpstr>命名實體識別(Named Entity Recognition, NER)</vt:lpstr>
      <vt:lpstr>PowerPoint 簡報</vt:lpstr>
      <vt:lpstr>text classification  文本分類</vt:lpstr>
      <vt:lpstr>HAN分層注意網路</vt:lpstr>
      <vt:lpstr>PowerPoint 簡報</vt:lpstr>
      <vt:lpstr>PowerPoint 簡報</vt:lpstr>
      <vt:lpstr>PowerPoint 簡報</vt:lpstr>
      <vt:lpstr>PowerPoint 簡報</vt:lpstr>
      <vt:lpstr>PowerPoint 簡報</vt:lpstr>
      <vt:lpstr>Comparative Study of CNN and RNN for Natural Language Processing</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Seq2Seq(2014)</vt:lpstr>
      <vt:lpstr>Sequence to Sequence 是由 Encoder 與 Decoder 兩個 RNN 構成</vt:lpstr>
      <vt:lpstr>Google Transformer(2017)</vt:lpstr>
      <vt:lpstr>pytorch-transformers</vt:lpstr>
      <vt:lpstr>pytorch-transformers </vt:lpstr>
      <vt:lpstr>PowerPoint 簡報</vt:lpstr>
      <vt:lpstr>https://github.com/graykode/nlp-tutorial</vt:lpstr>
      <vt:lpstr>http://web.stanford.edu/class/cs224u/index.html</vt:lpstr>
      <vt:lpstr>http://cs224d.stanford.edu/</vt:lpstr>
      <vt:lpstr>PowerPoint 簡報</vt:lpstr>
      <vt:lpstr>PowerPoint 簡報</vt:lpstr>
      <vt:lpstr>PowerPoint 簡報</vt:lpstr>
      <vt:lpstr>PowerPoint 簡報</vt:lpstr>
      <vt:lpstr>An example RNN with 4-dimensional input and output layers, and a hidden layer of 3 units (neurons)</vt:lpstr>
      <vt:lpstr>PowerPoint 簡報</vt:lpstr>
      <vt:lpstr>PowerPoint 簡報</vt:lpstr>
      <vt:lpstr>PowerPoint 簡報</vt:lpstr>
      <vt:lpstr>The Problem of Long-Term Dependencies</vt:lpstr>
      <vt:lpstr>The Problem of Long-Term Dependencies</vt:lpstr>
      <vt:lpstr>PowerPoint 簡報</vt:lpstr>
      <vt:lpstr>PowerPoint 簡報</vt:lpstr>
      <vt:lpstr>PowerPoint 簡報</vt:lpstr>
      <vt:lpstr>PowerPoint 簡報</vt:lpstr>
      <vt:lpstr>PowerPoint 簡報</vt:lpstr>
      <vt:lpstr>cell state</vt:lpstr>
      <vt:lpstr>決定要讓那些資訊繼續通過這個 cell?</vt:lpstr>
      <vt:lpstr>PowerPoint 簡報</vt:lpstr>
      <vt:lpstr>combine these two to create an update to the state</vt:lpstr>
      <vt:lpstr>輸出門</vt:lpstr>
      <vt:lpstr>Depth-Gated Recurrent Neural Networks</vt:lpstr>
      <vt:lpstr>PowerPoint 簡報</vt:lpstr>
      <vt:lpstr>PowerPoint 簡報</vt:lpstr>
      <vt:lpstr>PowerPoint 簡報</vt:lpstr>
      <vt:lpstr>PowerPoint 簡報</vt:lpstr>
      <vt:lpstr>PowerPoint 簡報</vt:lpstr>
      <vt:lpstr>PowerPoint 簡報</vt:lpstr>
      <vt:lpstr>PowerPoint 簡報</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RNN</dc:title>
  <dc:creator>KSU</dc:creator>
  <cp:lastModifiedBy>Ben Tseng</cp:lastModifiedBy>
  <cp:revision>60</cp:revision>
  <dcterms:created xsi:type="dcterms:W3CDTF">2019-08-24T20:00:08Z</dcterms:created>
  <dcterms:modified xsi:type="dcterms:W3CDTF">2019-11-08T10:48:03Z</dcterms:modified>
</cp:coreProperties>
</file>